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7" r:id="rId6"/>
    <p:sldId id="277" r:id="rId7"/>
    <p:sldId id="263" r:id="rId8"/>
    <p:sldId id="262" r:id="rId9"/>
    <p:sldId id="265" r:id="rId10"/>
    <p:sldId id="273" r:id="rId11"/>
    <p:sldId id="259" r:id="rId12"/>
    <p:sldId id="268" r:id="rId13"/>
    <p:sldId id="271" r:id="rId14"/>
    <p:sldId id="278" r:id="rId15"/>
    <p:sldId id="279" r:id="rId16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F0D"/>
    <a:srgbClr val="005098"/>
    <a:srgbClr val="9964A4"/>
    <a:srgbClr val="FE96E8"/>
    <a:srgbClr val="8B071D"/>
    <a:srgbClr val="9E480E"/>
    <a:srgbClr val="EE853E"/>
    <a:srgbClr val="1A7C54"/>
    <a:srgbClr val="0F6F21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788373523622051"/>
          <c:y val="0.38139841403799124"/>
          <c:w val="0.41173252952755912"/>
          <c:h val="0.6175987562992891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Herzensgeschenke 2018</c:v>
                </c:pt>
              </c:strCache>
            </c:strRef>
          </c:tx>
          <c:dPt>
            <c:idx val="0"/>
            <c:bubble3D val="0"/>
            <c:spPr>
              <a:solidFill>
                <a:srgbClr val="E34D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3-4F92-9D2C-0399A2708C4D}"/>
              </c:ext>
            </c:extLst>
          </c:dPt>
          <c:dPt>
            <c:idx val="1"/>
            <c:bubble3D val="0"/>
            <c:spPr>
              <a:solidFill>
                <a:srgbClr val="3171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3-4F92-9D2C-0399A2708C4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3-4F92-9D2C-0399A2708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D3-4F92-9D2C-0399A2708C4D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D3-4F92-9D2C-0399A2708C4D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D3-4F92-9D2C-0399A2708C4D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D3-4F92-9D2C-0399A2708C4D}"/>
              </c:ext>
            </c:extLst>
          </c:dPt>
          <c:dPt>
            <c:idx val="7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D3-4F92-9D2C-0399A2708C4D}"/>
              </c:ext>
            </c:extLst>
          </c:dPt>
          <c:dPt>
            <c:idx val="8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D3-4F92-9D2C-0399A2708C4D}"/>
              </c:ext>
            </c:extLst>
          </c:dPt>
          <c:cat>
            <c:strRef>
              <c:f>Tabelle1!$A$2:$A$10</c:f>
              <c:strCache>
                <c:ptCount val="9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Al-wi-gu's</c:v>
                </c:pt>
                <c:pt idx="4">
                  <c:v>Frühchenquilts</c:v>
                </c:pt>
                <c:pt idx="5">
                  <c:v>Nesteldecken</c:v>
                </c:pt>
                <c:pt idx="6">
                  <c:v>Sonstige</c:v>
                </c:pt>
                <c:pt idx="7">
                  <c:v>Palliativkissen</c:v>
                </c:pt>
                <c:pt idx="8">
                  <c:v>Liebhabequilts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773</c:v>
                </c:pt>
                <c:pt idx="1">
                  <c:v>315</c:v>
                </c:pt>
                <c:pt idx="2">
                  <c:v>183</c:v>
                </c:pt>
                <c:pt idx="3">
                  <c:v>215</c:v>
                </c:pt>
                <c:pt idx="4">
                  <c:v>285</c:v>
                </c:pt>
                <c:pt idx="5">
                  <c:v>24</c:v>
                </c:pt>
                <c:pt idx="6">
                  <c:v>370</c:v>
                </c:pt>
                <c:pt idx="7">
                  <c:v>84</c:v>
                </c:pt>
                <c:pt idx="8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2D3-4F92-9D2C-0399A2708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>
                <a:solidFill>
                  <a:schemeClr val="tx1"/>
                </a:solidFill>
              </a:rPr>
              <a:t>Herzensgeschenke Vergleich  2014 - 2015 – 2016 – 2017 – 2018</a:t>
            </a:r>
          </a:p>
          <a:p>
            <a:pPr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>
              <a:defRPr/>
            </a:pPr>
            <a:endParaRPr lang="de-DE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8B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F6-48F6-BBB5-E3CE398DBB43}"/>
              </c:ext>
            </c:extLst>
          </c:dPt>
          <c:dPt>
            <c:idx val="1"/>
            <c:invertIfNegative val="0"/>
            <c:bubble3D val="0"/>
            <c:spPr>
              <a:solidFill>
                <a:srgbClr val="4AAC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F6-48F6-BBB5-E3CE398DBB43}"/>
              </c:ext>
            </c:extLst>
          </c:dPt>
          <c:dPt>
            <c:idx val="2"/>
            <c:invertIfNegative val="0"/>
            <c:bubble3D val="0"/>
            <c:spPr>
              <a:solidFill>
                <a:srgbClr val="D03EF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F6-48F6-BBB5-E3CE398DBB43}"/>
              </c:ext>
            </c:extLst>
          </c:dPt>
          <c:dPt>
            <c:idx val="3"/>
            <c:invertIfNegative val="0"/>
            <c:bubble3D val="0"/>
            <c:spPr>
              <a:solidFill>
                <a:srgbClr val="6DD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F6-48F6-BBB5-E3CE398DBB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F6-48F6-BBB5-E3CE398DBB43}"/>
              </c:ext>
            </c:extLst>
          </c:dPt>
          <c:dPt>
            <c:idx val="6"/>
            <c:invertIfNegative val="0"/>
            <c:bubble3D val="0"/>
            <c:spPr>
              <a:solidFill>
                <a:srgbClr val="FF5D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F6-48F6-BBB5-E3CE398DBB43}"/>
              </c:ext>
            </c:extLst>
          </c:dPt>
          <c:dPt>
            <c:idx val="7"/>
            <c:invertIfNegative val="0"/>
            <c:bubble3D val="0"/>
            <c:spPr>
              <a:solidFill>
                <a:srgbClr val="8AC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8F6-48F6-BBB5-E3CE398DBB4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730</c:v>
                </c:pt>
                <c:pt idx="1">
                  <c:v>490</c:v>
                </c:pt>
                <c:pt idx="2">
                  <c:v>608</c:v>
                </c:pt>
                <c:pt idx="3">
                  <c:v>267</c:v>
                </c:pt>
                <c:pt idx="4">
                  <c:v>15</c:v>
                </c:pt>
                <c:pt idx="5">
                  <c:v>0</c:v>
                </c:pt>
                <c:pt idx="6">
                  <c:v>24</c:v>
                </c:pt>
                <c:pt idx="7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8F6-48F6-BBB5-E3CE398DBB4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4D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8F6-48F6-BBB5-E3CE398DBB43}"/>
              </c:ext>
            </c:extLst>
          </c:dPt>
          <c:dPt>
            <c:idx val="1"/>
            <c:invertIfNegative val="0"/>
            <c:bubble3D val="0"/>
            <c:spPr>
              <a:solidFill>
                <a:srgbClr val="3B89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8F6-48F6-BBB5-E3CE398DBB43}"/>
              </c:ext>
            </c:extLst>
          </c:dPt>
          <c:dPt>
            <c:idx val="2"/>
            <c:invertIfNegative val="0"/>
            <c:bubble3D val="0"/>
            <c:spPr>
              <a:solidFill>
                <a:srgbClr val="AA08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8F6-48F6-BBB5-E3CE398DBB4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8F6-48F6-BBB5-E3CE398DBB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8F6-48F6-BBB5-E3CE398DBB43}"/>
              </c:ext>
            </c:extLst>
          </c:dPt>
          <c:dPt>
            <c:idx val="5"/>
            <c:invertIfNegative val="0"/>
            <c:bubble3D val="0"/>
            <c:spPr>
              <a:solidFill>
                <a:srgbClr val="FFD3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E27-4C00-B696-64E872DB063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8F6-48F6-BBB5-E3CE398DBB43}"/>
              </c:ext>
            </c:extLst>
          </c:dPt>
          <c:dPt>
            <c:idx val="7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8F6-48F6-BBB5-E3CE398DBB4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778</c:v>
                </c:pt>
                <c:pt idx="1">
                  <c:v>495</c:v>
                </c:pt>
                <c:pt idx="2">
                  <c:v>935</c:v>
                </c:pt>
                <c:pt idx="3">
                  <c:v>171</c:v>
                </c:pt>
                <c:pt idx="4">
                  <c:v>16</c:v>
                </c:pt>
                <c:pt idx="5">
                  <c:v>178</c:v>
                </c:pt>
                <c:pt idx="6">
                  <c:v>43</c:v>
                </c:pt>
                <c:pt idx="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18F6-48F6-BBB5-E3CE398DBB4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03EF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18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8F6-48F6-BBB5-E3CE398DBB43}"/>
              </c:ext>
            </c:extLst>
          </c:dPt>
          <c:dPt>
            <c:idx val="1"/>
            <c:invertIfNegative val="0"/>
            <c:bubble3D val="0"/>
            <c:spPr>
              <a:solidFill>
                <a:srgbClr val="3375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8F6-48F6-BBB5-E3CE398DBB43}"/>
              </c:ext>
            </c:extLst>
          </c:dPt>
          <c:dPt>
            <c:idx val="2"/>
            <c:invertIfNegative val="0"/>
            <c:bubble3D val="0"/>
            <c:spPr>
              <a:solidFill>
                <a:srgbClr val="8338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8F6-48F6-BBB5-E3CE398DBB43}"/>
              </c:ext>
            </c:extLst>
          </c:dPt>
          <c:dPt>
            <c:idx val="3"/>
            <c:invertIfNegative val="0"/>
            <c:bubble3D val="0"/>
            <c:spPr>
              <a:solidFill>
                <a:srgbClr val="007C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8F6-48F6-BBB5-E3CE398DBB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8F6-48F6-BBB5-E3CE398DBB4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8F6-48F6-BBB5-E3CE398DBB43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8F6-48F6-BBB5-E3CE398DBB43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8F6-48F6-BBB5-E3CE398DBB4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689</c:v>
                </c:pt>
                <c:pt idx="1">
                  <c:v>512</c:v>
                </c:pt>
                <c:pt idx="2">
                  <c:v>560</c:v>
                </c:pt>
                <c:pt idx="3">
                  <c:v>216</c:v>
                </c:pt>
                <c:pt idx="4">
                  <c:v>20</c:v>
                </c:pt>
                <c:pt idx="5">
                  <c:v>451</c:v>
                </c:pt>
                <c:pt idx="6">
                  <c:v>66</c:v>
                </c:pt>
                <c:pt idx="7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18F6-48F6-BBB5-E3CE398DBB4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06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E53-4046-AD4F-00B2627E1E03}"/>
              </c:ext>
            </c:extLst>
          </c:dPt>
          <c:dPt>
            <c:idx val="1"/>
            <c:invertIfNegative val="0"/>
            <c:bubble3D val="0"/>
            <c:spPr>
              <a:solidFill>
                <a:srgbClr val="275B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0E53-4046-AD4F-00B2627E1E03}"/>
              </c:ext>
            </c:extLst>
          </c:dPt>
          <c:dPt>
            <c:idx val="2"/>
            <c:invertIfNegative val="0"/>
            <c:bubble3D val="0"/>
            <c:spPr>
              <a:solidFill>
                <a:srgbClr val="6029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E53-4046-AD4F-00B2627E1E03}"/>
              </c:ext>
            </c:extLst>
          </c:dPt>
          <c:dPt>
            <c:idx val="3"/>
            <c:invertIfNegative val="0"/>
            <c:bubble3D val="0"/>
            <c:spPr>
              <a:solidFill>
                <a:srgbClr val="004D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0E53-4046-AD4F-00B2627E1E03}"/>
              </c:ext>
            </c:extLst>
          </c:dPt>
          <c:dPt>
            <c:idx val="4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0E53-4046-AD4F-00B2627E1E03}"/>
              </c:ext>
            </c:extLst>
          </c:dPt>
          <c:dPt>
            <c:idx val="5"/>
            <c:invertIfNegative val="0"/>
            <c:bubble3D val="0"/>
            <c:spPr>
              <a:solidFill>
                <a:srgbClr val="D09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0E53-4046-AD4F-00B2627E1E03}"/>
              </c:ext>
            </c:extLst>
          </c:dPt>
          <c:dPt>
            <c:idx val="6"/>
            <c:invertIfNegative val="0"/>
            <c:bubble3D val="0"/>
            <c:spPr>
              <a:solidFill>
                <a:srgbClr val="8B07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0E53-4046-AD4F-00B2627E1E03}"/>
              </c:ext>
            </c:extLst>
          </c:dPt>
          <c:dPt>
            <c:idx val="7"/>
            <c:invertIfNegative val="0"/>
            <c:bubble3D val="0"/>
            <c:spPr>
              <a:solidFill>
                <a:srgbClr val="1A7C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0E53-4046-AD4F-00B2627E1E03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486</c:v>
                </c:pt>
                <c:pt idx="1">
                  <c:v>307</c:v>
                </c:pt>
                <c:pt idx="2">
                  <c:v>437</c:v>
                </c:pt>
                <c:pt idx="3">
                  <c:v>249</c:v>
                </c:pt>
                <c:pt idx="4">
                  <c:v>68</c:v>
                </c:pt>
                <c:pt idx="5">
                  <c:v>375</c:v>
                </c:pt>
                <c:pt idx="6">
                  <c:v>115</c:v>
                </c:pt>
                <c:pt idx="7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0E53-4046-AD4F-00B2627E1E0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96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7BDA-46F8-BA06-A7FEE23661C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7BDA-46F8-BA06-A7FEE23661CC}"/>
              </c:ext>
            </c:extLst>
          </c:dPt>
          <c:dPt>
            <c:idx val="2"/>
            <c:invertIfNegative val="0"/>
            <c:bubble3D val="0"/>
            <c:spPr>
              <a:solidFill>
                <a:srgbClr val="9964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7BDA-46F8-BA06-A7FEE23661CC}"/>
              </c:ext>
            </c:extLst>
          </c:dPt>
          <c:dPt>
            <c:idx val="3"/>
            <c:invertIfNegative val="0"/>
            <c:bubble3D val="0"/>
            <c:spPr>
              <a:solidFill>
                <a:srgbClr val="0050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7BDA-46F8-BA06-A7FEE23661C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7BDA-46F8-BA06-A7FEE23661C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7BDA-46F8-BA06-A7FEE23661CC}"/>
              </c:ext>
            </c:extLst>
          </c:dPt>
          <c:dPt>
            <c:idx val="6"/>
            <c:invertIfNegative val="0"/>
            <c:bubble3D val="0"/>
            <c:spPr>
              <a:solidFill>
                <a:srgbClr val="FB2F0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7BDA-46F8-BA06-A7FEE23661C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7BDA-46F8-BA06-A7FEE23661CC}"/>
              </c:ext>
            </c:extLst>
          </c:dPt>
          <c:cat>
            <c:strRef>
              <c:f>Tabelle1!$A$2:$A$9</c:f>
              <c:strCache>
                <c:ptCount val="8"/>
                <c:pt idx="0">
                  <c:v>Herzkissen</c:v>
                </c:pt>
                <c:pt idx="1">
                  <c:v>Drainagetaschen</c:v>
                </c:pt>
                <c:pt idx="2">
                  <c:v>Kinderkissen</c:v>
                </c:pt>
                <c:pt idx="3">
                  <c:v>Frühchenquilts</c:v>
                </c:pt>
                <c:pt idx="4">
                  <c:v>Liebhabequilts</c:v>
                </c:pt>
                <c:pt idx="5">
                  <c:v>Al-wi-gu's</c:v>
                </c:pt>
                <c:pt idx="6">
                  <c:v>Nesteldecken</c:v>
                </c:pt>
                <c:pt idx="7">
                  <c:v>Palliativkissen</c:v>
                </c:pt>
              </c:strCache>
            </c:strRef>
          </c:cat>
          <c:val>
            <c:numRef>
              <c:f>Tabelle1!$F$2:$F$9</c:f>
              <c:numCache>
                <c:formatCode>General</c:formatCode>
                <c:ptCount val="8"/>
                <c:pt idx="0">
                  <c:v>773</c:v>
                </c:pt>
                <c:pt idx="1">
                  <c:v>315</c:v>
                </c:pt>
                <c:pt idx="2">
                  <c:v>183</c:v>
                </c:pt>
                <c:pt idx="3">
                  <c:v>285</c:v>
                </c:pt>
                <c:pt idx="4">
                  <c:v>64</c:v>
                </c:pt>
                <c:pt idx="5">
                  <c:v>215</c:v>
                </c:pt>
                <c:pt idx="6">
                  <c:v>24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7BDA-46F8-BA06-A7FEE236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863048"/>
        <c:axId val="310374992"/>
      </c:barChart>
      <c:catAx>
        <c:axId val="25486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0374992"/>
        <c:crosses val="autoZero"/>
        <c:auto val="1"/>
        <c:lblAlgn val="ctr"/>
        <c:lblOffset val="100"/>
        <c:noMultiLvlLbl val="0"/>
      </c:catAx>
      <c:valAx>
        <c:axId val="31037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486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Ausgaben 2018</a:t>
            </a:r>
          </a:p>
          <a:p>
            <a:pPr>
              <a:defRPr/>
            </a:pP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Ausgaben 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C9-49A0-9DF2-23CD9C34363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C9-49A0-9DF2-23CD9C34363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C9-49A0-9DF2-23CD9C3436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C9-49A0-9DF2-23CD9C34363C}"/>
              </c:ext>
            </c:extLst>
          </c:dPt>
          <c:dPt>
            <c:idx val="4"/>
            <c:bubble3D val="0"/>
            <c:spPr>
              <a:solidFill>
                <a:srgbClr val="EE85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6DF-42B4-A26C-E677A0BC9417}"/>
              </c:ext>
            </c:extLst>
          </c:dPt>
          <c:dPt>
            <c:idx val="5"/>
            <c:bubble3D val="0"/>
            <c:spPr>
              <a:solidFill>
                <a:srgbClr val="9E48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FC-45EC-9DD1-A972EB4C1E93}"/>
              </c:ext>
            </c:extLst>
          </c:dPt>
          <c:cat>
            <c:strRef>
              <c:f>Tabelle1!$A$2:$A$7</c:f>
              <c:strCache>
                <c:ptCount val="6"/>
                <c:pt idx="0">
                  <c:v>Material</c:v>
                </c:pt>
                <c:pt idx="1">
                  <c:v>Orga/Verwaltung</c:v>
                </c:pt>
                <c:pt idx="2">
                  <c:v>Porto</c:v>
                </c:pt>
                <c:pt idx="3">
                  <c:v>sonstige Ausgaben</c:v>
                </c:pt>
                <c:pt idx="4">
                  <c:v>Raummiete</c:v>
                </c:pt>
                <c:pt idx="5">
                  <c:v>Abschreibung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2719.52</c:v>
                </c:pt>
                <c:pt idx="1">
                  <c:v>1044.67</c:v>
                </c:pt>
                <c:pt idx="2">
                  <c:v>276.81</c:v>
                </c:pt>
                <c:pt idx="3">
                  <c:v>1196.3499999999999</c:v>
                </c:pt>
                <c:pt idx="4">
                  <c:v>466</c:v>
                </c:pt>
                <c:pt idx="5">
                  <c:v>263.02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C9-49A0-9DF2-23CD9C343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500" b="1" baseline="0" dirty="0">
                <a:solidFill>
                  <a:schemeClr val="tx1"/>
                </a:solidFill>
              </a:rPr>
              <a:t>Jahresvergleich 2015 </a:t>
            </a:r>
            <a:r>
              <a:rPr lang="de-DE" sz="3000" b="1" baseline="0" dirty="0">
                <a:solidFill>
                  <a:schemeClr val="tx1"/>
                </a:solidFill>
              </a:rPr>
              <a:t>–</a:t>
            </a:r>
            <a:r>
              <a:rPr lang="de-DE" sz="2500" b="1" baseline="0" dirty="0">
                <a:solidFill>
                  <a:schemeClr val="tx1"/>
                </a:solidFill>
              </a:rPr>
              <a:t> 2018</a:t>
            </a:r>
          </a:p>
          <a:p>
            <a:pPr>
              <a:defRPr sz="2500"/>
            </a:pPr>
            <a:endParaRPr lang="de-DE" sz="25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2989184972386858E-2"/>
          <c:y val="0.15286479877175385"/>
          <c:w val="0.91740071358267716"/>
          <c:h val="0.83159742926976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Einnahmen - Beiträge</c:v>
                </c:pt>
                <c:pt idx="1">
                  <c:v>Einnahmen - Spenden</c:v>
                </c:pt>
                <c:pt idx="2">
                  <c:v>Einnahmen - sonstige</c:v>
                </c:pt>
                <c:pt idx="3">
                  <c:v>Ausgaben - Verwaltung</c:v>
                </c:pt>
                <c:pt idx="4">
                  <c:v>Ausgaben - Material</c:v>
                </c:pt>
                <c:pt idx="5">
                  <c:v>Ausgaben - Porto</c:v>
                </c:pt>
                <c:pt idx="6">
                  <c:v>Ausgaben - sonstiges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510</c:v>
                </c:pt>
                <c:pt idx="1">
                  <c:v>4965.1000000000004</c:v>
                </c:pt>
                <c:pt idx="2">
                  <c:v>223</c:v>
                </c:pt>
                <c:pt idx="3">
                  <c:v>909.59</c:v>
                </c:pt>
                <c:pt idx="4">
                  <c:v>2179.1799999999998</c:v>
                </c:pt>
                <c:pt idx="5">
                  <c:v>223.99</c:v>
                </c:pt>
                <c:pt idx="6">
                  <c:v>377.85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6-4B21-B51A-5FBE68A6C8F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Einnahmen - Beiträge</c:v>
                </c:pt>
                <c:pt idx="1">
                  <c:v>Einnahmen - Spenden</c:v>
                </c:pt>
                <c:pt idx="2">
                  <c:v>Einnahmen - sonstige</c:v>
                </c:pt>
                <c:pt idx="3">
                  <c:v>Ausgaben - Verwaltung</c:v>
                </c:pt>
                <c:pt idx="4">
                  <c:v>Ausgaben - Material</c:v>
                </c:pt>
                <c:pt idx="5">
                  <c:v>Ausgaben - Porto</c:v>
                </c:pt>
                <c:pt idx="6">
                  <c:v>Ausgaben - sonstiges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570</c:v>
                </c:pt>
                <c:pt idx="1">
                  <c:v>3579.6</c:v>
                </c:pt>
                <c:pt idx="3">
                  <c:v>1449.49</c:v>
                </c:pt>
                <c:pt idx="4">
                  <c:v>2074.7600000000002</c:v>
                </c:pt>
                <c:pt idx="5">
                  <c:v>302.26</c:v>
                </c:pt>
                <c:pt idx="6">
                  <c:v>104.55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6-4B21-B51A-5FBE68A6C8F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Einnahmen - Beiträge</c:v>
                </c:pt>
                <c:pt idx="1">
                  <c:v>Einnahmen - Spenden</c:v>
                </c:pt>
                <c:pt idx="2">
                  <c:v>Einnahmen - sonstige</c:v>
                </c:pt>
                <c:pt idx="3">
                  <c:v>Ausgaben - Verwaltung</c:v>
                </c:pt>
                <c:pt idx="4">
                  <c:v>Ausgaben - Material</c:v>
                </c:pt>
                <c:pt idx="5">
                  <c:v>Ausgaben - Porto</c:v>
                </c:pt>
                <c:pt idx="6">
                  <c:v>Ausgaben - sonstiges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585</c:v>
                </c:pt>
                <c:pt idx="1">
                  <c:v>4114.74</c:v>
                </c:pt>
                <c:pt idx="2">
                  <c:v>690</c:v>
                </c:pt>
                <c:pt idx="3">
                  <c:v>1221.25</c:v>
                </c:pt>
                <c:pt idx="4">
                  <c:v>2103.73</c:v>
                </c:pt>
                <c:pt idx="5">
                  <c:v>315.60000000000002</c:v>
                </c:pt>
                <c:pt idx="6">
                  <c:v>1249.95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E21-8F3C-9B12870C19D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Einnahmen - Beiträge</c:v>
                </c:pt>
                <c:pt idx="1">
                  <c:v>Einnahmen - Spenden</c:v>
                </c:pt>
                <c:pt idx="2">
                  <c:v>Einnahmen - sonstige</c:v>
                </c:pt>
                <c:pt idx="3">
                  <c:v>Ausgaben - Verwaltung</c:v>
                </c:pt>
                <c:pt idx="4">
                  <c:v>Ausgaben - Material</c:v>
                </c:pt>
                <c:pt idx="5">
                  <c:v>Ausgaben - Porto</c:v>
                </c:pt>
                <c:pt idx="6">
                  <c:v>Ausgaben - sonstiges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570</c:v>
                </c:pt>
                <c:pt idx="1">
                  <c:v>6374.43</c:v>
                </c:pt>
                <c:pt idx="2">
                  <c:v>1075</c:v>
                </c:pt>
                <c:pt idx="3">
                  <c:v>1044.67</c:v>
                </c:pt>
                <c:pt idx="4">
                  <c:v>2719.5</c:v>
                </c:pt>
                <c:pt idx="5">
                  <c:v>276.81</c:v>
                </c:pt>
                <c:pt idx="6">
                  <c:v>2093.88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5-42C1-92B2-DF5E05037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111648"/>
        <c:axId val="366113616"/>
      </c:barChart>
      <c:catAx>
        <c:axId val="3661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113616"/>
        <c:crosses val="autoZero"/>
        <c:auto val="1"/>
        <c:lblAlgn val="ctr"/>
        <c:lblOffset val="100"/>
        <c:noMultiLvlLbl val="0"/>
      </c:catAx>
      <c:valAx>
        <c:axId val="366113616"/>
        <c:scaling>
          <c:orientation val="minMax"/>
          <c:max val="6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11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517027559055123"/>
          <c:y val="2.1125275162877433E-2"/>
          <c:w val="0.17482969974722443"/>
          <c:h val="4.0782316469219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5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0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5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0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5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46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2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35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5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7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E85A-F2C7-4221-BD53-9797E814DBE2}" type="datetimeFigureOut">
              <a:rPr lang="de-DE" smtClean="0"/>
              <a:t>04.02.2019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FDD2-29B6-4C6E-B761-B091BFD09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0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71244" y="1122363"/>
            <a:ext cx="6645500" cy="23876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429846"/>
                </a:solidFill>
                <a:latin typeface="Comic Sans MS" panose="030F0702030302020204" pitchFamily="66" charset="0"/>
              </a:rPr>
              <a:t>Weserbergländer Herzen helfen e.V.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12628" y="3602038"/>
            <a:ext cx="6020780" cy="1655762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3000" dirty="0">
                <a:solidFill>
                  <a:srgbClr val="429846"/>
                </a:solidFill>
                <a:latin typeface="Comic Sans MS" panose="030F0702030302020204" pitchFamily="66" charset="0"/>
              </a:rPr>
              <a:t>Jahresbericht 2018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4" y="1961323"/>
            <a:ext cx="4348997" cy="3074503"/>
          </a:xfrm>
          <a:prstGeom prst="rect">
            <a:avLst/>
          </a:prstGeom>
          <a:ln w="50800" cap="rnd" cmpd="dbl">
            <a:solidFill>
              <a:srgbClr val="317134"/>
            </a:solidFill>
          </a:ln>
        </p:spPr>
      </p:pic>
    </p:spTree>
    <p:extLst>
      <p:ext uri="{BB962C8B-B14F-4D97-AF65-F5344CB8AC3E}">
        <p14:creationId xmlns:p14="http://schemas.microsoft.com/office/powerpoint/2010/main" val="405943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95630992"/>
              </p:ext>
            </p:extLst>
          </p:nvPr>
        </p:nvGraphicFramePr>
        <p:xfrm>
          <a:off x="759655" y="379828"/>
          <a:ext cx="10958733" cy="637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75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78845" y="226779"/>
            <a:ext cx="10448700" cy="646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>
                <a:solidFill>
                  <a:srgbClr val="317134"/>
                </a:solidFill>
                <a:latin typeface="Comic Sans MS" panose="030F0702030302020204" pitchFamily="66" charset="0"/>
              </a:rPr>
              <a:t>Bestandsaufnahme 20.01.2019</a:t>
            </a:r>
          </a:p>
          <a:p>
            <a:endParaRPr lang="de-DE" sz="1000" b="1" u="sng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6 Herzkissen / 160 –hüllen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169 Drainagetaschen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319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Kiddiekissen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und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Mini‘s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/ 626 -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</a:rPr>
              <a:t>hüllen</a:t>
            </a:r>
            <a:endParaRPr lang="de-DE" sz="28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129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Frühchenquilts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/  8 Tops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23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Liebhabequilts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/ 25 Tops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25 Alles wird gut - Tücher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27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Nesteldecken</a:t>
            </a: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/ 64  </a:t>
            </a:r>
            <a:r>
              <a:rPr lang="de-DE" sz="2800" dirty="0" err="1">
                <a:solidFill>
                  <a:srgbClr val="317134"/>
                </a:solidFill>
                <a:latin typeface="Comic Sans MS" panose="030F0702030302020204" pitchFamily="66" charset="0"/>
              </a:rPr>
              <a:t>Nestelschürzen</a:t>
            </a:r>
            <a:endParaRPr lang="de-DE" sz="28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11 Palliativkissen/ 152 -hüllen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16 Nackenkissen/ 33 -hüllen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  15 Gelenkwärmer ungefüllt</a:t>
            </a:r>
          </a:p>
          <a:p>
            <a:pPr marL="342900" indent="-342900">
              <a:lnSpc>
                <a:spcPts val="3700"/>
              </a:lnSpc>
              <a:buFont typeface="Webdings" panose="05030102010509060703" pitchFamily="18" charset="2"/>
              <a:buChar char="Y"/>
            </a:pPr>
            <a: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  <a:t> 133 sonstige (Mützchen, Socken, Sternenkindertücher)</a:t>
            </a:r>
            <a:br>
              <a:rPr lang="de-DE" sz="2800" dirty="0">
                <a:solidFill>
                  <a:srgbClr val="317134"/>
                </a:solidFill>
                <a:latin typeface="Comic Sans MS" panose="030F0702030302020204" pitchFamily="66" charset="0"/>
              </a:rPr>
            </a:br>
            <a:endParaRPr lang="de-DE" dirty="0">
              <a:solidFill>
                <a:srgbClr val="317134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47" y="3243942"/>
            <a:ext cx="2879508" cy="19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2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72" y="356386"/>
            <a:ext cx="11315163" cy="61818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43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Geplante Aktivitäten 2019</a:t>
            </a:r>
          </a:p>
          <a:p>
            <a:pPr marL="0" indent="0">
              <a:buNone/>
            </a:pPr>
            <a:endParaRPr lang="de-DE" sz="13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02		Feierstunde - 10 Jahre Lippischer  Ehrenring</a:t>
            </a: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00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03/04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  <a:r>
              <a:rPr lang="de-DE" sz="300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Herzkissenaktion Lemgo</a:t>
            </a: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04		12.-14. Näh-Wochenende Kloster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Möllenbeck</a:t>
            </a: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05		Herzkissenaktion Bodenwerder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06		Kreativmarkt Barntrup (?)</a:t>
            </a: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	Benefizabend Familienstiftung Lemgo - Infostand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08		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KreativMeile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Hannover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10		Patienteninfotag SANA-Klinikum Hameln - Infostand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12		14./15. Weihnachtsmarkt Rinteln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	Mitmachaktion WEKIDO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5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32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635" y="780794"/>
            <a:ext cx="10763483" cy="61818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DE" sz="16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3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Finanzplanung 2019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Übertrag aus 2018      3.987,02 €    (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tatsächl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. Finanzen)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Spendeneingang 2019     133,40 €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Mitgliedsbeiträge          660,00 € (inkl. 45,00 € aus 2018)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angekündigte/kalkulierte Einnahmen/Spenden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- 950 € Kostenanteil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Nähewochende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(1050 €)</a:t>
            </a: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- 600 € BZ Lemgo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- 300 €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amazon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/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we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can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help</a:t>
            </a: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- 135 €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tci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-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tangram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consultants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international </a:t>
            </a:r>
            <a:r>
              <a:rPr lang="de-DE" sz="30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gmbh</a:t>
            </a: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Spendenstand „Kreativmeile“ Hannover (300 €)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Weihnachtsmarkt Rinteln (400 €)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kleine Einzelspenden (500 €)</a:t>
            </a:r>
            <a:b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						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~ 4000,00 €</a:t>
            </a: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61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ADEEFE4-DF19-4149-A366-EF3F3CEEA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818" y="755515"/>
            <a:ext cx="9510364" cy="53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7F43110-C9BB-40F6-9849-BD0E67D4C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767" y="790684"/>
            <a:ext cx="9385257" cy="5276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758C6D-AB64-4C7C-8876-35AC8A41B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7"/>
          <a:stretch/>
        </p:blipFill>
        <p:spPr>
          <a:xfrm>
            <a:off x="0" y="351692"/>
            <a:ext cx="12192000" cy="65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7882" y="386366"/>
            <a:ext cx="11315163" cy="6181859"/>
          </a:xfrm>
        </p:spPr>
        <p:txBody>
          <a:bodyPr>
            <a:normAutofit lnSpcReduction="10000"/>
          </a:bodyPr>
          <a:lstStyle/>
          <a:p>
            <a:pPr>
              <a:buFont typeface="Webdings" panose="05030102010509060703" pitchFamily="18" charset="2"/>
              <a:buChar char="Y"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Mitgliederentwicklung 2018 </a:t>
            </a: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(Stand 31.12.2018)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8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30 Personenmitgliedschaften </a:t>
            </a:r>
            <a:r>
              <a:rPr lang="de-DE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(24 -2015, 29 – 2016)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3 Firmenmitgliedschaften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r>
              <a:rPr lang="de-DE" sz="36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	 1 Austritt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1 neues Mitglied in 2019 </a:t>
            </a: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457200" lvl="1" indent="0">
              <a:buNone/>
            </a:pPr>
            <a:endParaRPr lang="de-DE" sz="36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sz="4000" dirty="0"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64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391" y="259575"/>
            <a:ext cx="9955369" cy="792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317134"/>
                </a:solidFill>
                <a:latin typeface="Comic Sans MS" panose="030F0702030302020204" pitchFamily="66" charset="0"/>
              </a:rPr>
              <a:t>Abgegebene Herzensgeschenke 2018:</a:t>
            </a:r>
          </a:p>
          <a:p>
            <a:endParaRPr lang="de-DE" sz="15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E34DB1"/>
                </a:solidFill>
                <a:latin typeface="Comic Sans MS" panose="030F0702030302020204" pitchFamily="66" charset="0"/>
              </a:rPr>
              <a:t>773 Herzkissen für BZ Lemgo, Hameln, MHH, Rose-Klinik und einzelne</a:t>
            </a:r>
          </a:p>
          <a:p>
            <a:endParaRPr lang="de-DE" sz="1000" dirty="0">
              <a:solidFill>
                <a:srgbClr val="E34DB1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315 Drainagetaschen für BZ Lemgo, Hameln, MHH, Detmold</a:t>
            </a:r>
          </a:p>
          <a:p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7C069C"/>
                </a:solidFill>
                <a:latin typeface="Comic Sans MS" panose="030F0702030302020204" pitchFamily="66" charset="0"/>
              </a:rPr>
              <a:t>183 Kinderkissen für Kliniken Detmold, Hameln, MHH, Minden</a:t>
            </a:r>
          </a:p>
          <a:p>
            <a:endParaRPr lang="de-DE" sz="1000" dirty="0">
              <a:solidFill>
                <a:srgbClr val="7C069C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215 „Alles wird gut“-Tücher für Risikoschwangere für Detmold, Minden, </a:t>
            </a:r>
          </a:p>
          <a:p>
            <a:r>
              <a:rPr lang="de-DE" sz="2200" dirty="0">
                <a:solidFill>
                  <a:srgbClr val="FFC000"/>
                </a:solidFill>
                <a:latin typeface="Comic Sans MS" panose="030F0702030302020204" pitchFamily="66" charset="0"/>
              </a:rPr>
              <a:t>       Hameln, MHH </a:t>
            </a:r>
            <a:endParaRPr lang="de-DE" sz="1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285 </a:t>
            </a:r>
            <a:r>
              <a:rPr lang="de-DE" sz="22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Frühchenquilts</a:t>
            </a:r>
            <a:r>
              <a:rPr lang="de-DE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 für Stationen in Detmold, Hameln,   </a:t>
            </a:r>
          </a:p>
          <a:p>
            <a:r>
              <a:rPr lang="de-DE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       Minden</a:t>
            </a:r>
          </a:p>
          <a:p>
            <a:endParaRPr lang="de-DE" sz="1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  </a:t>
            </a:r>
            <a:r>
              <a:rPr lang="de-DE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16 </a:t>
            </a:r>
            <a:r>
              <a:rPr lang="de-DE" sz="2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Nesteldecken</a:t>
            </a:r>
            <a:r>
              <a:rPr lang="de-DE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/8 Schürzen für div. Senioreneinrichtungen</a:t>
            </a:r>
          </a:p>
          <a:p>
            <a:endParaRPr lang="de-DE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  </a:t>
            </a:r>
            <a:r>
              <a:rPr lang="de-DE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64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Liebhabequilts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für Kinderdörfer WEKIDO und SOS-KD</a:t>
            </a:r>
          </a:p>
          <a:p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317134"/>
                </a:solidFill>
                <a:latin typeface="Comic Sans MS" panose="030F0702030302020204" pitchFamily="66" charset="0"/>
              </a:rPr>
              <a:t>  </a:t>
            </a:r>
            <a:r>
              <a:rPr lang="de-DE" sz="2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84 Palliativkissen für Klinikum Minden, Hameln und Lemgo</a:t>
            </a:r>
          </a:p>
          <a:p>
            <a:endParaRPr lang="de-DE" sz="2200" dirty="0">
              <a:solidFill>
                <a:srgbClr val="429846"/>
              </a:solidFill>
              <a:latin typeface="Comic Sans MS" panose="030F0702030302020204" pitchFamily="66" charset="0"/>
            </a:endParaRPr>
          </a:p>
          <a:p>
            <a: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  <a:t>370 Sonstige Herzensgeschenke (Betthimmel/</a:t>
            </a:r>
            <a:r>
              <a:rPr lang="de-DE" sz="2200" dirty="0" err="1">
                <a:solidFill>
                  <a:srgbClr val="429846"/>
                </a:solidFill>
                <a:latin typeface="Comic Sans MS" panose="030F0702030302020204" pitchFamily="66" charset="0"/>
              </a:rPr>
              <a:t>Inkubatorendecken</a:t>
            </a:r>
            <a: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  <a:t>       Mützchen/Socken, Nackenkissen, </a:t>
            </a:r>
            <a:r>
              <a:rPr lang="de-DE" sz="2200" dirty="0" err="1">
                <a:solidFill>
                  <a:srgbClr val="429846"/>
                </a:solidFill>
                <a:latin typeface="Comic Sans MS" panose="030F0702030302020204" pitchFamily="66" charset="0"/>
              </a:rPr>
              <a:t>Schoßquilts</a:t>
            </a:r>
            <a:r>
              <a:rPr lang="de-DE" sz="2200">
                <a:solidFill>
                  <a:srgbClr val="429846"/>
                </a:solidFill>
                <a:latin typeface="Comic Sans MS" panose="030F0702030302020204" pitchFamily="66" charset="0"/>
              </a:rPr>
              <a:t>, Fühlsäckchen etc</a:t>
            </a:r>
            <a:r>
              <a:rPr lang="de-DE" sz="2200" dirty="0">
                <a:solidFill>
                  <a:srgbClr val="429846"/>
                </a:solidFill>
                <a:latin typeface="Comic Sans MS" panose="030F0702030302020204" pitchFamily="66" charset="0"/>
              </a:rPr>
              <a:t>.)</a:t>
            </a:r>
          </a:p>
          <a:p>
            <a:endParaRPr lang="de-DE" sz="2200" dirty="0">
              <a:solidFill>
                <a:srgbClr val="429846"/>
              </a:solidFill>
              <a:latin typeface="Comic Sans MS" panose="030F0702030302020204" pitchFamily="66" charset="0"/>
            </a:endParaRPr>
          </a:p>
          <a:p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</a:endParaRP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81792191"/>
              </p:ext>
            </p:extLst>
          </p:nvPr>
        </p:nvGraphicFramePr>
        <p:xfrm>
          <a:off x="4418441" y="941901"/>
          <a:ext cx="7773559" cy="497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/>
          </p:nvPr>
        </p:nvGraphicFramePr>
        <p:xfrm>
          <a:off x="2032000" y="254833"/>
          <a:ext cx="8970780" cy="637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69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289" y="154634"/>
            <a:ext cx="11575312" cy="654873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39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Aktivitäten 2018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02	- Mitgliederversammlung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Herzkissenaktionen Bodenwerder &amp; Lemgo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04  - Seniorenheim Fischbeck – Entgegennahme Herzkissen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05	- Nähwochenende Kloster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Möllenbeck</a:t>
            </a:r>
            <a:endParaRPr lang="de-DE" sz="2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06	-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dm-Kassieraktion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mit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Nané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Lénard</a:t>
            </a:r>
            <a:endParaRPr lang="de-DE" sz="2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2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57DFE0-B667-43DF-B5E5-F678DE8FD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5" y="3428999"/>
            <a:ext cx="4543278" cy="30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8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54054A-1E59-4F9D-9A81-C9A4FF17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393894"/>
            <a:ext cx="11338560" cy="62601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08	- Termin Tagespflege St.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Loyen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Sonderprojekt 2019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	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09	- kleiner Kreativmarkt Marktkauf Rinteln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10	- Infostand und Herzkissenaktion Horn-Bad Meinberg</a:t>
            </a:r>
            <a:b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	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12	- Mitmachaktion Weihnachtsmarkt WEKIDO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Weihnachtsmarkt Rinteln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- Übergabe </a:t>
            </a:r>
            <a:r>
              <a:rPr lang="de-DE" sz="24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Weihnachtsquilts</a:t>
            </a:r>
            <a:r>
              <a:rPr lang="de-DE" sz="2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MHH</a:t>
            </a:r>
            <a:endParaRPr lang="de-DE" dirty="0"/>
          </a:p>
        </p:txBody>
      </p:sp>
      <p:pic>
        <p:nvPicPr>
          <p:cNvPr id="1026" name="Picture 2" descr="Bild kÃ¶nnte enthalten: 9 Personen, Personen, die lachen, Personen, die stehen, Schuhe und Innenbereich">
            <a:extLst>
              <a:ext uri="{FF2B5EF4-FFF2-40B4-BE49-F238E27FC236}">
                <a16:creationId xmlns:a16="http://schemas.microsoft.com/office/drawing/2014/main" id="{0094EBBB-127F-480A-8D67-D0976681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22" y="3657600"/>
            <a:ext cx="353568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3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72" y="356386"/>
            <a:ext cx="11315163" cy="63820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16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3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Einnahmen 2018– insgesamt 8.019,43 €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9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9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570,00 € Mitgliedsbeiträge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26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9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1075,00 € Kostenanteile VA 2018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9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6374,43 € Spendeneingänge, davon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9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  2512,92 €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dm-Kassieraktion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  1000,00 € Ing-DIBA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   600,00 € Klinikum Lemgo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   403,80 € Weihnachtsmarkt Rinteln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	     276,40 € Amazon +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we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can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help</a:t>
            </a:r>
            <a:endParaRPr lang="de-DE" sz="32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      211,50 € Kreativmarkt Marktkauf Rinteln</a:t>
            </a:r>
            <a:b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	     135,00 €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tci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-tangram </a:t>
            </a:r>
            <a:r>
              <a:rPr lang="de-DE" sz="3200" dirty="0" err="1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consultants</a:t>
            </a: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international GmbH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	</a:t>
            </a:r>
            <a:endParaRPr lang="de-DE" sz="19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51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4364" y="384521"/>
            <a:ext cx="11315163" cy="61818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2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51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Ausgaben 2018 – gesamt  6.134,86 €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2719,50 € Materialkosten Vereinszweck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600" dirty="0">
                <a:solidFill>
                  <a:schemeClr val="accent5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Stoffe, Volumenvlies, Füllfasern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chemeClr val="accent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1196,35    € sonstige Kosten Vereinszweck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200" dirty="0">
                <a:solidFill>
                  <a:schemeClr val="accent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 </a:t>
            </a:r>
            <a:r>
              <a:rPr lang="de-DE" sz="2600" dirty="0">
                <a:solidFill>
                  <a:schemeClr val="accent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Mitgliederversammlung, Verpackungsmittel, Waschmittel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1044,67  € </a:t>
            </a:r>
            <a:r>
              <a:rPr lang="de-DE" sz="3400" dirty="0" err="1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Orga</a:t>
            </a:r>
            <a:r>
              <a:rPr lang="de-DE" sz="34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/Büro/Verwaltung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0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</a:t>
            </a:r>
            <a:r>
              <a:rPr lang="de-DE" sz="26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Versicherung, Software, Kosten Website, </a:t>
            </a:r>
            <a:br>
              <a:rPr lang="de-DE" sz="26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de-DE" sz="2600" dirty="0">
                <a:solidFill>
                  <a:srgbClr val="C000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   Fahrtkostenerstattung MR, Büromaterial, Filmschnitt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276,81 € Portokosten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</a:t>
            </a:r>
            <a:r>
              <a:rPr lang="de-DE" sz="3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466,00</a:t>
            </a: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€ Raummiete</a:t>
            </a:r>
            <a:endParaRPr lang="de-DE" sz="3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endParaRPr lang="de-DE" sz="34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ebdings" panose="05030102010509060703" pitchFamily="18" charset="2"/>
              <a:buChar char="Y"/>
            </a:pP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  </a:t>
            </a:r>
            <a:r>
              <a:rPr lang="de-DE" sz="3400" dirty="0">
                <a:solidFill>
                  <a:srgbClr val="8B071D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263,02</a:t>
            </a:r>
            <a:r>
              <a:rPr lang="de-DE" sz="34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  <a:r>
              <a:rPr lang="de-DE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€ Abschreibung Laptop 2017</a:t>
            </a:r>
            <a:r>
              <a:rPr lang="de-DE" sz="4000" b="1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652888403"/>
              </p:ext>
            </p:extLst>
          </p:nvPr>
        </p:nvGraphicFramePr>
        <p:xfrm>
          <a:off x="7782141" y="2577438"/>
          <a:ext cx="4197826" cy="335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9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72" y="356386"/>
            <a:ext cx="11315163" cy="6181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sz="4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Überschuss ideeller Bereich		 1.884,57 €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17134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 marL="0" indent="0">
              <a:buNone/>
            </a:pPr>
            <a:endParaRPr lang="de-DE" sz="4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endParaRPr lang="de-DE" sz="4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Kontostand Bank				 3629,32 €</a:t>
            </a:r>
          </a:p>
          <a:p>
            <a:pPr marL="0" indent="0">
              <a:buNone/>
            </a:pP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Kontostand Kasse				   357,70 € </a:t>
            </a:r>
          </a:p>
          <a:p>
            <a:pPr marL="0" indent="0">
              <a:buNone/>
            </a:pPr>
            <a:endParaRPr lang="de-DE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buNone/>
            </a:pP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  <a:p>
            <a:pPr marL="0" indent="0">
              <a:buNone/>
            </a:pPr>
            <a:endParaRPr lang="de-DE" sz="3000" b="1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>
              <a:solidFill>
                <a:srgbClr val="317134"/>
              </a:solidFill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000" dirty="0">
              <a:latin typeface="Comic Sans MS" panose="030F0702030302020204" pitchFamily="66" charset="0"/>
              <a:sym typeface="Webdings" panose="05030102010509060703" pitchFamily="18" charset="2"/>
            </a:endParaRPr>
          </a:p>
          <a:p>
            <a:pPr>
              <a:buFont typeface="Webdings" panose="05030102010509060703" pitchFamily="18" charset="2"/>
              <a:buChar char="Y"/>
            </a:pPr>
            <a:endParaRPr lang="de-DE" dirty="0"/>
          </a:p>
        </p:txBody>
      </p:sp>
      <p:cxnSp>
        <p:nvCxnSpPr>
          <p:cNvPr id="4" name="Gerader Verbinder 3"/>
          <p:cNvCxnSpPr/>
          <p:nvPr/>
        </p:nvCxnSpPr>
        <p:spPr>
          <a:xfrm>
            <a:off x="452872" y="2804040"/>
            <a:ext cx="108678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2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Breitbild</PresentationFormat>
  <Paragraphs>160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Webdings</vt:lpstr>
      <vt:lpstr>Office Theme</vt:lpstr>
      <vt:lpstr>Weserbergländer Herzen helfen e.V.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Weserbergländer Herzen helfen</dc:title>
  <dc:creator>Michaela Rathkolb</dc:creator>
  <cp:lastModifiedBy>Ela</cp:lastModifiedBy>
  <cp:revision>134</cp:revision>
  <cp:lastPrinted>2019-02-02T19:00:41Z</cp:lastPrinted>
  <dcterms:created xsi:type="dcterms:W3CDTF">2015-02-09T12:15:26Z</dcterms:created>
  <dcterms:modified xsi:type="dcterms:W3CDTF">2019-02-04T18:10:35Z</dcterms:modified>
</cp:coreProperties>
</file>