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77" r:id="rId6"/>
    <p:sldId id="263" r:id="rId7"/>
    <p:sldId id="262" r:id="rId8"/>
    <p:sldId id="265" r:id="rId9"/>
    <p:sldId id="273" r:id="rId10"/>
    <p:sldId id="275" r:id="rId11"/>
    <p:sldId id="259" r:id="rId12"/>
    <p:sldId id="268" r:id="rId13"/>
    <p:sldId id="271" r:id="rId14"/>
    <p:sldId id="269" r:id="rId15"/>
    <p:sldId id="276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480E"/>
    <a:srgbClr val="EE853E"/>
    <a:srgbClr val="8B071D"/>
    <a:srgbClr val="1A7C54"/>
    <a:srgbClr val="0F6F21"/>
    <a:srgbClr val="D09E00"/>
    <a:srgbClr val="000099"/>
    <a:srgbClr val="004D86"/>
    <a:srgbClr val="602971"/>
    <a:srgbClr val="783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788373523622051"/>
          <c:y val="0.38139841403799124"/>
          <c:w val="0.41173252952755912"/>
          <c:h val="0.61759875629928918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Herzensgeschenke 2017</c:v>
                </c:pt>
              </c:strCache>
            </c:strRef>
          </c:tx>
          <c:dPt>
            <c:idx val="0"/>
            <c:bubble3D val="0"/>
            <c:spPr>
              <a:solidFill>
                <a:srgbClr val="E34DB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D3-4F92-9D2C-0399A2708C4D}"/>
              </c:ext>
            </c:extLst>
          </c:dPt>
          <c:dPt>
            <c:idx val="1"/>
            <c:bubble3D val="0"/>
            <c:spPr>
              <a:solidFill>
                <a:srgbClr val="31713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D3-4F92-9D2C-0399A2708C4D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D3-4F92-9D2C-0399A2708C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D3-4F92-9D2C-0399A2708C4D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2D3-4F92-9D2C-0399A2708C4D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2D3-4F92-9D2C-0399A2708C4D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2D3-4F92-9D2C-0399A2708C4D}"/>
              </c:ext>
            </c:extLst>
          </c:dPt>
          <c:dPt>
            <c:idx val="7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2D3-4F92-9D2C-0399A2708C4D}"/>
              </c:ext>
            </c:extLst>
          </c:dPt>
          <c:dPt>
            <c:idx val="8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2D3-4F92-9D2C-0399A2708C4D}"/>
              </c:ext>
            </c:extLst>
          </c:dPt>
          <c:cat>
            <c:strRef>
              <c:f>Tabelle1!$A$2:$A$10</c:f>
              <c:strCache>
                <c:ptCount val="9"/>
                <c:pt idx="0">
                  <c:v>Herzkissen</c:v>
                </c:pt>
                <c:pt idx="1">
                  <c:v>Drainagetaschen</c:v>
                </c:pt>
                <c:pt idx="2">
                  <c:v>Kinderkissen</c:v>
                </c:pt>
                <c:pt idx="3">
                  <c:v>Al-wi-gu's</c:v>
                </c:pt>
                <c:pt idx="4">
                  <c:v>Frühchenquilts</c:v>
                </c:pt>
                <c:pt idx="5">
                  <c:v>Nesteldecken</c:v>
                </c:pt>
                <c:pt idx="6">
                  <c:v>Sonstige</c:v>
                </c:pt>
                <c:pt idx="7">
                  <c:v>Palliativkissen</c:v>
                </c:pt>
                <c:pt idx="8">
                  <c:v>Liebhabequilts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486</c:v>
                </c:pt>
                <c:pt idx="1">
                  <c:v>307</c:v>
                </c:pt>
                <c:pt idx="2">
                  <c:v>437</c:v>
                </c:pt>
                <c:pt idx="3">
                  <c:v>375</c:v>
                </c:pt>
                <c:pt idx="4">
                  <c:v>249</c:v>
                </c:pt>
                <c:pt idx="5">
                  <c:v>115</c:v>
                </c:pt>
                <c:pt idx="6">
                  <c:v>253</c:v>
                </c:pt>
                <c:pt idx="7">
                  <c:v>94</c:v>
                </c:pt>
                <c:pt idx="8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2D3-4F92-9D2C-0399A2708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Ausgaben 2016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C9-49A0-9DF2-23CD9C34363C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C9-49A0-9DF2-23CD9C34363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C9-49A0-9DF2-23CD9C3436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7C9-49A0-9DF2-23CD9C34363C}"/>
              </c:ext>
            </c:extLst>
          </c:dPt>
          <c:dPt>
            <c:idx val="4"/>
            <c:bubble3D val="0"/>
            <c:spPr>
              <a:solidFill>
                <a:srgbClr val="EE85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6DF-42B4-A26C-E677A0BC9417}"/>
              </c:ext>
            </c:extLst>
          </c:dPt>
          <c:dPt>
            <c:idx val="5"/>
            <c:bubble3D val="0"/>
            <c:spPr>
              <a:solidFill>
                <a:srgbClr val="9E480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4FC-45EC-9DD1-A972EB4C1E93}"/>
              </c:ext>
            </c:extLst>
          </c:dPt>
          <c:cat>
            <c:strRef>
              <c:f>Tabelle1!$A$2:$A$7</c:f>
              <c:strCache>
                <c:ptCount val="6"/>
                <c:pt idx="0">
                  <c:v>Material</c:v>
                </c:pt>
                <c:pt idx="1">
                  <c:v>Orga/Verwaltung</c:v>
                </c:pt>
                <c:pt idx="2">
                  <c:v>Porto</c:v>
                </c:pt>
                <c:pt idx="3">
                  <c:v>sonstige Ausgaben</c:v>
                </c:pt>
                <c:pt idx="4">
                  <c:v>gem. Aktionen</c:v>
                </c:pt>
                <c:pt idx="5">
                  <c:v>Abschreibung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2103.73</c:v>
                </c:pt>
                <c:pt idx="1">
                  <c:v>1221.25</c:v>
                </c:pt>
                <c:pt idx="2">
                  <c:v>315.60000000000002</c:v>
                </c:pt>
                <c:pt idx="3">
                  <c:v>500.73</c:v>
                </c:pt>
                <c:pt idx="4">
                  <c:v>749.22</c:v>
                </c:pt>
                <c:pt idx="5">
                  <c:v>263.02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7C9-49A0-9DF2-23CD9C3436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2500" b="1" baseline="0" dirty="0">
                <a:solidFill>
                  <a:schemeClr val="tx1"/>
                </a:solidFill>
              </a:rPr>
              <a:t>Jahresvergleich 2015 </a:t>
            </a:r>
            <a:r>
              <a:rPr lang="de-DE" sz="3000" b="1" baseline="0" dirty="0">
                <a:solidFill>
                  <a:schemeClr val="tx1"/>
                </a:solidFill>
              </a:rPr>
              <a:t>-</a:t>
            </a:r>
            <a:r>
              <a:rPr lang="de-DE" sz="2500" b="1" baseline="0" dirty="0">
                <a:solidFill>
                  <a:schemeClr val="tx1"/>
                </a:solidFill>
              </a:rPr>
              <a:t> 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6.269036758172683E-2"/>
          <c:y val="0.15087191165264632"/>
          <c:w val="0.91740071358267716"/>
          <c:h val="0.737931672125266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Tabelle1!$A$2:$A$8</c:f>
              <c:strCache>
                <c:ptCount val="7"/>
                <c:pt idx="0">
                  <c:v>Einnahmen - Beiträge</c:v>
                </c:pt>
                <c:pt idx="1">
                  <c:v>Einnahmen - Spenden</c:v>
                </c:pt>
                <c:pt idx="2">
                  <c:v>Einnahmen - sonstige</c:v>
                </c:pt>
                <c:pt idx="3">
                  <c:v>Ausgaben - Verwaltung</c:v>
                </c:pt>
                <c:pt idx="4">
                  <c:v>Ausgaben - Material</c:v>
                </c:pt>
                <c:pt idx="5">
                  <c:v>Ausgaben - Porto</c:v>
                </c:pt>
                <c:pt idx="6">
                  <c:v>Ausgaben - sonstiges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510</c:v>
                </c:pt>
                <c:pt idx="1">
                  <c:v>4965.1000000000004</c:v>
                </c:pt>
                <c:pt idx="2">
                  <c:v>223</c:v>
                </c:pt>
                <c:pt idx="3">
                  <c:v>909.59</c:v>
                </c:pt>
                <c:pt idx="4">
                  <c:v>2179.1799999999998</c:v>
                </c:pt>
                <c:pt idx="5">
                  <c:v>223.99</c:v>
                </c:pt>
                <c:pt idx="6">
                  <c:v>377.85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B6-4B21-B51A-5FBE68A6C8F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Tabelle1!$A$2:$A$8</c:f>
              <c:strCache>
                <c:ptCount val="7"/>
                <c:pt idx="0">
                  <c:v>Einnahmen - Beiträge</c:v>
                </c:pt>
                <c:pt idx="1">
                  <c:v>Einnahmen - Spenden</c:v>
                </c:pt>
                <c:pt idx="2">
                  <c:v>Einnahmen - sonstige</c:v>
                </c:pt>
                <c:pt idx="3">
                  <c:v>Ausgaben - Verwaltung</c:v>
                </c:pt>
                <c:pt idx="4">
                  <c:v>Ausgaben - Material</c:v>
                </c:pt>
                <c:pt idx="5">
                  <c:v>Ausgaben - Porto</c:v>
                </c:pt>
                <c:pt idx="6">
                  <c:v>Ausgaben - sonstiges</c:v>
                </c:pt>
              </c:strCache>
            </c:strRef>
          </c:cat>
          <c:val>
            <c:numRef>
              <c:f>Tabelle1!$C$2:$C$8</c:f>
              <c:numCache>
                <c:formatCode>General</c:formatCode>
                <c:ptCount val="7"/>
                <c:pt idx="0">
                  <c:v>570</c:v>
                </c:pt>
                <c:pt idx="1">
                  <c:v>3579.6</c:v>
                </c:pt>
                <c:pt idx="3">
                  <c:v>1449.49</c:v>
                </c:pt>
                <c:pt idx="4">
                  <c:v>2074.7600000000002</c:v>
                </c:pt>
                <c:pt idx="5">
                  <c:v>302.26</c:v>
                </c:pt>
                <c:pt idx="6">
                  <c:v>104.55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B6-4B21-B51A-5FBE68A6C8F5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Tabelle1!$A$2:$A$8</c:f>
              <c:strCache>
                <c:ptCount val="7"/>
                <c:pt idx="0">
                  <c:v>Einnahmen - Beiträge</c:v>
                </c:pt>
                <c:pt idx="1">
                  <c:v>Einnahmen - Spenden</c:v>
                </c:pt>
                <c:pt idx="2">
                  <c:v>Einnahmen - sonstige</c:v>
                </c:pt>
                <c:pt idx="3">
                  <c:v>Ausgaben - Verwaltung</c:v>
                </c:pt>
                <c:pt idx="4">
                  <c:v>Ausgaben - Material</c:v>
                </c:pt>
                <c:pt idx="5">
                  <c:v>Ausgaben - Porto</c:v>
                </c:pt>
                <c:pt idx="6">
                  <c:v>Ausgaben - sonstiges</c:v>
                </c:pt>
              </c:strCache>
            </c:strRef>
          </c:cat>
          <c:val>
            <c:numRef>
              <c:f>Tabelle1!$D$2:$D$8</c:f>
              <c:numCache>
                <c:formatCode>General</c:formatCode>
                <c:ptCount val="7"/>
                <c:pt idx="0">
                  <c:v>585</c:v>
                </c:pt>
                <c:pt idx="1">
                  <c:v>4114.74</c:v>
                </c:pt>
                <c:pt idx="2">
                  <c:v>690</c:v>
                </c:pt>
                <c:pt idx="3">
                  <c:v>1221.25</c:v>
                </c:pt>
                <c:pt idx="4">
                  <c:v>2103.73</c:v>
                </c:pt>
                <c:pt idx="5">
                  <c:v>315.60000000000002</c:v>
                </c:pt>
                <c:pt idx="6">
                  <c:v>1249.95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5B-4E21-8F3C-9B12870C1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111648"/>
        <c:axId val="366113616"/>
      </c:barChart>
      <c:catAx>
        <c:axId val="36611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6113616"/>
        <c:crosses val="autoZero"/>
        <c:auto val="1"/>
        <c:lblAlgn val="ctr"/>
        <c:lblOffset val="100"/>
        <c:noMultiLvlLbl val="0"/>
      </c:catAx>
      <c:valAx>
        <c:axId val="366113616"/>
        <c:scaling>
          <c:orientation val="minMax"/>
          <c:max val="5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611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517027559055123"/>
          <c:y val="2.1125275162877433E-2"/>
          <c:w val="0.15607178311580364"/>
          <c:h val="4.07823164692191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>
                <a:solidFill>
                  <a:schemeClr val="tx1"/>
                </a:solidFill>
              </a:rPr>
              <a:t>Herzensgeschenke Vergleich  2014 - 2015 - 2016-2017</a:t>
            </a:r>
          </a:p>
          <a:p>
            <a:pPr>
              <a:defRPr/>
            </a:pPr>
            <a:endParaRPr lang="de-DE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8B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F6-48F6-BBB5-E3CE398DBB43}"/>
              </c:ext>
            </c:extLst>
          </c:dPt>
          <c:dPt>
            <c:idx val="1"/>
            <c:invertIfNegative val="0"/>
            <c:bubble3D val="0"/>
            <c:spPr>
              <a:solidFill>
                <a:srgbClr val="4AAC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F6-48F6-BBB5-E3CE398DBB43}"/>
              </c:ext>
            </c:extLst>
          </c:dPt>
          <c:dPt>
            <c:idx val="2"/>
            <c:invertIfNegative val="0"/>
            <c:bubble3D val="0"/>
            <c:spPr>
              <a:solidFill>
                <a:srgbClr val="D03EF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8F6-48F6-BBB5-E3CE398DBB43}"/>
              </c:ext>
            </c:extLst>
          </c:dPt>
          <c:dPt>
            <c:idx val="3"/>
            <c:invertIfNegative val="0"/>
            <c:bubble3D val="0"/>
            <c:spPr>
              <a:solidFill>
                <a:srgbClr val="6DD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8F6-48F6-BBB5-E3CE398DBB4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8F6-48F6-BBB5-E3CE398DBB43}"/>
              </c:ext>
            </c:extLst>
          </c:dPt>
          <c:dPt>
            <c:idx val="6"/>
            <c:invertIfNegative val="0"/>
            <c:bubble3D val="0"/>
            <c:spPr>
              <a:solidFill>
                <a:srgbClr val="FF5D5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8F6-48F6-BBB5-E3CE398DBB43}"/>
              </c:ext>
            </c:extLst>
          </c:dPt>
          <c:dPt>
            <c:idx val="7"/>
            <c:invertIfNegative val="0"/>
            <c:bubble3D val="0"/>
            <c:spPr>
              <a:solidFill>
                <a:srgbClr val="8AC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8F6-48F6-BBB5-E3CE398DBB43}"/>
              </c:ext>
            </c:extLst>
          </c:dPt>
          <c:cat>
            <c:strRef>
              <c:f>Tabelle1!$A$2:$A$9</c:f>
              <c:strCache>
                <c:ptCount val="8"/>
                <c:pt idx="0">
                  <c:v>Herzkissen</c:v>
                </c:pt>
                <c:pt idx="1">
                  <c:v>Drainagetaschen</c:v>
                </c:pt>
                <c:pt idx="2">
                  <c:v>Kinderkissen</c:v>
                </c:pt>
                <c:pt idx="3">
                  <c:v>Frühchenquilts</c:v>
                </c:pt>
                <c:pt idx="4">
                  <c:v>Liebhabequilts</c:v>
                </c:pt>
                <c:pt idx="5">
                  <c:v>Al-wi-gu's</c:v>
                </c:pt>
                <c:pt idx="6">
                  <c:v>Nesteldecken</c:v>
                </c:pt>
                <c:pt idx="7">
                  <c:v>Palliativkissen</c:v>
                </c:pt>
              </c:strCache>
            </c:str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730</c:v>
                </c:pt>
                <c:pt idx="1">
                  <c:v>490</c:v>
                </c:pt>
                <c:pt idx="2">
                  <c:v>608</c:v>
                </c:pt>
                <c:pt idx="3">
                  <c:v>267</c:v>
                </c:pt>
                <c:pt idx="4">
                  <c:v>15</c:v>
                </c:pt>
                <c:pt idx="5">
                  <c:v>0</c:v>
                </c:pt>
                <c:pt idx="6">
                  <c:v>24</c:v>
                </c:pt>
                <c:pt idx="7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8F6-48F6-BBB5-E3CE398DBB4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34DB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18F6-48F6-BBB5-E3CE398DBB43}"/>
              </c:ext>
            </c:extLst>
          </c:dPt>
          <c:dPt>
            <c:idx val="1"/>
            <c:invertIfNegative val="0"/>
            <c:bubble3D val="0"/>
            <c:spPr>
              <a:solidFill>
                <a:srgbClr val="3B893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18F6-48F6-BBB5-E3CE398DBB43}"/>
              </c:ext>
            </c:extLst>
          </c:dPt>
          <c:dPt>
            <c:idx val="2"/>
            <c:invertIfNegative val="0"/>
            <c:bubble3D val="0"/>
            <c:spPr>
              <a:solidFill>
                <a:srgbClr val="AA08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18F6-48F6-BBB5-E3CE398DBB4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18F6-48F6-BBB5-E3CE398DBB4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18F6-48F6-BBB5-E3CE398DBB43}"/>
              </c:ext>
            </c:extLst>
          </c:dPt>
          <c:dPt>
            <c:idx val="5"/>
            <c:invertIfNegative val="0"/>
            <c:bubble3D val="0"/>
            <c:spPr>
              <a:solidFill>
                <a:srgbClr val="FFD3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E27-4C00-B696-64E872DB063F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18F6-48F6-BBB5-E3CE398DBB43}"/>
              </c:ext>
            </c:extLst>
          </c:dPt>
          <c:dPt>
            <c:idx val="7"/>
            <c:invertIfNegative val="0"/>
            <c:bubble3D val="0"/>
            <c:spPr>
              <a:solidFill>
                <a:srgbClr val="00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18F6-48F6-BBB5-E3CE398DBB43}"/>
              </c:ext>
            </c:extLst>
          </c:dPt>
          <c:cat>
            <c:strRef>
              <c:f>Tabelle1!$A$2:$A$9</c:f>
              <c:strCache>
                <c:ptCount val="8"/>
                <c:pt idx="0">
                  <c:v>Herzkissen</c:v>
                </c:pt>
                <c:pt idx="1">
                  <c:v>Drainagetaschen</c:v>
                </c:pt>
                <c:pt idx="2">
                  <c:v>Kinderkissen</c:v>
                </c:pt>
                <c:pt idx="3">
                  <c:v>Frühchenquilts</c:v>
                </c:pt>
                <c:pt idx="4">
                  <c:v>Liebhabequilts</c:v>
                </c:pt>
                <c:pt idx="5">
                  <c:v>Al-wi-gu's</c:v>
                </c:pt>
                <c:pt idx="6">
                  <c:v>Nesteldecken</c:v>
                </c:pt>
                <c:pt idx="7">
                  <c:v>Palliativkissen</c:v>
                </c:pt>
              </c:strCache>
            </c:strRef>
          </c:cat>
          <c:val>
            <c:numRef>
              <c:f>Tabelle1!$C$2:$C$9</c:f>
              <c:numCache>
                <c:formatCode>General</c:formatCode>
                <c:ptCount val="8"/>
                <c:pt idx="0">
                  <c:v>778</c:v>
                </c:pt>
                <c:pt idx="1">
                  <c:v>495</c:v>
                </c:pt>
                <c:pt idx="2">
                  <c:v>935</c:v>
                </c:pt>
                <c:pt idx="3">
                  <c:v>171</c:v>
                </c:pt>
                <c:pt idx="4">
                  <c:v>16</c:v>
                </c:pt>
                <c:pt idx="5">
                  <c:v>178</c:v>
                </c:pt>
                <c:pt idx="6">
                  <c:v>43</c:v>
                </c:pt>
                <c:pt idx="7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18F6-48F6-BBB5-E3CE398DBB4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D03EF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A18B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18F6-48F6-BBB5-E3CE398DBB43}"/>
              </c:ext>
            </c:extLst>
          </c:dPt>
          <c:dPt>
            <c:idx val="1"/>
            <c:invertIfNegative val="0"/>
            <c:bubble3D val="0"/>
            <c:spPr>
              <a:solidFill>
                <a:srgbClr val="33753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18F6-48F6-BBB5-E3CE398DBB43}"/>
              </c:ext>
            </c:extLst>
          </c:dPt>
          <c:dPt>
            <c:idx val="2"/>
            <c:invertIfNegative val="0"/>
            <c:bubble3D val="0"/>
            <c:spPr>
              <a:solidFill>
                <a:srgbClr val="8338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18F6-48F6-BBB5-E3CE398DBB43}"/>
              </c:ext>
            </c:extLst>
          </c:dPt>
          <c:dPt>
            <c:idx val="3"/>
            <c:invertIfNegative val="0"/>
            <c:bubble3D val="0"/>
            <c:spPr>
              <a:solidFill>
                <a:srgbClr val="007CA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18F6-48F6-BBB5-E3CE398DBB4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18F6-48F6-BBB5-E3CE398DBB43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18F6-48F6-BBB5-E3CE398DBB43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18F6-48F6-BBB5-E3CE398DBB43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18F6-48F6-BBB5-E3CE398DBB43}"/>
              </c:ext>
            </c:extLst>
          </c:dPt>
          <c:cat>
            <c:strRef>
              <c:f>Tabelle1!$A$2:$A$9</c:f>
              <c:strCache>
                <c:ptCount val="8"/>
                <c:pt idx="0">
                  <c:v>Herzkissen</c:v>
                </c:pt>
                <c:pt idx="1">
                  <c:v>Drainagetaschen</c:v>
                </c:pt>
                <c:pt idx="2">
                  <c:v>Kinderkissen</c:v>
                </c:pt>
                <c:pt idx="3">
                  <c:v>Frühchenquilts</c:v>
                </c:pt>
                <c:pt idx="4">
                  <c:v>Liebhabequilts</c:v>
                </c:pt>
                <c:pt idx="5">
                  <c:v>Al-wi-gu's</c:v>
                </c:pt>
                <c:pt idx="6">
                  <c:v>Nesteldecken</c:v>
                </c:pt>
                <c:pt idx="7">
                  <c:v>Palliativkissen</c:v>
                </c:pt>
              </c:strCache>
            </c:strRef>
          </c:cat>
          <c:val>
            <c:numRef>
              <c:f>Tabelle1!$D$2:$D$9</c:f>
              <c:numCache>
                <c:formatCode>General</c:formatCode>
                <c:ptCount val="8"/>
                <c:pt idx="0">
                  <c:v>689</c:v>
                </c:pt>
                <c:pt idx="1">
                  <c:v>512</c:v>
                </c:pt>
                <c:pt idx="2">
                  <c:v>560</c:v>
                </c:pt>
                <c:pt idx="3">
                  <c:v>216</c:v>
                </c:pt>
                <c:pt idx="4">
                  <c:v>20</c:v>
                </c:pt>
                <c:pt idx="5">
                  <c:v>451</c:v>
                </c:pt>
                <c:pt idx="6">
                  <c:v>66</c:v>
                </c:pt>
                <c:pt idx="7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18F6-48F6-BBB5-E3CE398DBB43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606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0E53-4046-AD4F-00B2627E1E03}"/>
              </c:ext>
            </c:extLst>
          </c:dPt>
          <c:dPt>
            <c:idx val="1"/>
            <c:invertIfNegative val="0"/>
            <c:bubble3D val="0"/>
            <c:spPr>
              <a:solidFill>
                <a:srgbClr val="275B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0E53-4046-AD4F-00B2627E1E03}"/>
              </c:ext>
            </c:extLst>
          </c:dPt>
          <c:dPt>
            <c:idx val="2"/>
            <c:invertIfNegative val="0"/>
            <c:bubble3D val="0"/>
            <c:spPr>
              <a:solidFill>
                <a:srgbClr val="6029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0E53-4046-AD4F-00B2627E1E03}"/>
              </c:ext>
            </c:extLst>
          </c:dPt>
          <c:dPt>
            <c:idx val="3"/>
            <c:invertIfNegative val="0"/>
            <c:bubble3D val="0"/>
            <c:spPr>
              <a:solidFill>
                <a:srgbClr val="004D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0E53-4046-AD4F-00B2627E1E03}"/>
              </c:ext>
            </c:extLst>
          </c:dPt>
          <c:dPt>
            <c:idx val="4"/>
            <c:invertIfNegative val="0"/>
            <c:bubble3D val="0"/>
            <c:spPr>
              <a:solidFill>
                <a:srgbClr val="0000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0E53-4046-AD4F-00B2627E1E03}"/>
              </c:ext>
            </c:extLst>
          </c:dPt>
          <c:dPt>
            <c:idx val="5"/>
            <c:invertIfNegative val="0"/>
            <c:bubble3D val="0"/>
            <c:spPr>
              <a:solidFill>
                <a:srgbClr val="D09E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0E53-4046-AD4F-00B2627E1E03}"/>
              </c:ext>
            </c:extLst>
          </c:dPt>
          <c:dPt>
            <c:idx val="6"/>
            <c:invertIfNegative val="0"/>
            <c:bubble3D val="0"/>
            <c:spPr>
              <a:solidFill>
                <a:srgbClr val="8B071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0E53-4046-AD4F-00B2627E1E03}"/>
              </c:ext>
            </c:extLst>
          </c:dPt>
          <c:dPt>
            <c:idx val="7"/>
            <c:invertIfNegative val="0"/>
            <c:bubble3D val="0"/>
            <c:spPr>
              <a:solidFill>
                <a:srgbClr val="1A7C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0E53-4046-AD4F-00B2627E1E03}"/>
              </c:ext>
            </c:extLst>
          </c:dPt>
          <c:cat>
            <c:strRef>
              <c:f>Tabelle1!$A$2:$A$9</c:f>
              <c:strCache>
                <c:ptCount val="8"/>
                <c:pt idx="0">
                  <c:v>Herzkissen</c:v>
                </c:pt>
                <c:pt idx="1">
                  <c:v>Drainagetaschen</c:v>
                </c:pt>
                <c:pt idx="2">
                  <c:v>Kinderkissen</c:v>
                </c:pt>
                <c:pt idx="3">
                  <c:v>Frühchenquilts</c:v>
                </c:pt>
                <c:pt idx="4">
                  <c:v>Liebhabequilts</c:v>
                </c:pt>
                <c:pt idx="5">
                  <c:v>Al-wi-gu's</c:v>
                </c:pt>
                <c:pt idx="6">
                  <c:v>Nesteldecken</c:v>
                </c:pt>
                <c:pt idx="7">
                  <c:v>Palliativkissen</c:v>
                </c:pt>
              </c:strCache>
            </c:strRef>
          </c:cat>
          <c:val>
            <c:numRef>
              <c:f>Tabelle1!$E$2:$E$9</c:f>
              <c:numCache>
                <c:formatCode>General</c:formatCode>
                <c:ptCount val="8"/>
                <c:pt idx="0">
                  <c:v>486</c:v>
                </c:pt>
                <c:pt idx="1">
                  <c:v>307</c:v>
                </c:pt>
                <c:pt idx="2">
                  <c:v>437</c:v>
                </c:pt>
                <c:pt idx="3">
                  <c:v>249</c:v>
                </c:pt>
                <c:pt idx="4">
                  <c:v>68</c:v>
                </c:pt>
                <c:pt idx="5">
                  <c:v>375</c:v>
                </c:pt>
                <c:pt idx="6">
                  <c:v>115</c:v>
                </c:pt>
                <c:pt idx="7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0E53-4046-AD4F-00B2627E1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4863048"/>
        <c:axId val="310374992"/>
      </c:barChart>
      <c:catAx>
        <c:axId val="254863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10374992"/>
        <c:crosses val="autoZero"/>
        <c:auto val="1"/>
        <c:lblAlgn val="ctr"/>
        <c:lblOffset val="100"/>
        <c:noMultiLvlLbl val="0"/>
      </c:catAx>
      <c:valAx>
        <c:axId val="31037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54863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E85A-F2C7-4221-BD53-9797E814DBE2}" type="datetimeFigureOut">
              <a:rPr lang="de-DE" smtClean="0"/>
              <a:t>08.02.2018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FDD2-29B6-4C6E-B761-B091BFD09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55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E85A-F2C7-4221-BD53-9797E814DBE2}" type="datetimeFigureOut">
              <a:rPr lang="de-DE" smtClean="0"/>
              <a:t>08.02.2018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FDD2-29B6-4C6E-B761-B091BFD09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103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E85A-F2C7-4221-BD53-9797E814DBE2}" type="datetimeFigureOut">
              <a:rPr lang="de-DE" smtClean="0"/>
              <a:t>08.02.2018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FDD2-29B6-4C6E-B761-B091BFD09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35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E85A-F2C7-4221-BD53-9797E814DBE2}" type="datetimeFigureOut">
              <a:rPr lang="de-DE" smtClean="0"/>
              <a:t>08.02.2018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FDD2-29B6-4C6E-B761-B091BFD09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20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E85A-F2C7-4221-BD53-9797E814DBE2}" type="datetimeFigureOut">
              <a:rPr lang="de-DE" smtClean="0"/>
              <a:t>08.02.2018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FDD2-29B6-4C6E-B761-B091BFD09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250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E85A-F2C7-4221-BD53-9797E814DBE2}" type="datetimeFigureOut">
              <a:rPr lang="de-DE" smtClean="0"/>
              <a:t>08.02.2018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FDD2-29B6-4C6E-B761-B091BFD09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46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E85A-F2C7-4221-BD53-9797E814DBE2}" type="datetimeFigureOut">
              <a:rPr lang="de-DE" smtClean="0"/>
              <a:t>08.02.2018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FDD2-29B6-4C6E-B761-B091BFD09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42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E85A-F2C7-4221-BD53-9797E814DBE2}" type="datetimeFigureOut">
              <a:rPr lang="de-DE" smtClean="0"/>
              <a:t>08.02.2018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FDD2-29B6-4C6E-B761-B091BFD09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35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E85A-F2C7-4221-BD53-9797E814DBE2}" type="datetimeFigureOut">
              <a:rPr lang="de-DE" smtClean="0"/>
              <a:t>08.02.2018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FDD2-29B6-4C6E-B761-B091BFD09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54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E85A-F2C7-4221-BD53-9797E814DBE2}" type="datetimeFigureOut">
              <a:rPr lang="de-DE" smtClean="0"/>
              <a:t>08.02.2018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FDD2-29B6-4C6E-B761-B091BFD09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86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E85A-F2C7-4221-BD53-9797E814DBE2}" type="datetimeFigureOut">
              <a:rPr lang="de-DE" smtClean="0"/>
              <a:t>08.02.2018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FDD2-29B6-4C6E-B761-B091BFD09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979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8E85A-F2C7-4221-BD53-9797E814DBE2}" type="datetimeFigureOut">
              <a:rPr lang="de-DE" smtClean="0"/>
              <a:t>08.02.2018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EFDD2-29B6-4C6E-B761-B091BFD09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405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71244" y="1122363"/>
            <a:ext cx="6645500" cy="2387600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429846"/>
                </a:solidFill>
                <a:latin typeface="Comic Sans MS" panose="030F0702030302020204" pitchFamily="66" charset="0"/>
              </a:rPr>
              <a:t>Weserbergländer Herzen helfen e.V.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12628" y="3602038"/>
            <a:ext cx="6020780" cy="1655762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sz="3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3000" dirty="0">
                <a:solidFill>
                  <a:srgbClr val="429846"/>
                </a:solidFill>
                <a:latin typeface="Comic Sans MS" panose="030F0702030302020204" pitchFamily="66" charset="0"/>
              </a:rPr>
              <a:t>Jahresbericht 2017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24" y="1961323"/>
            <a:ext cx="4348997" cy="3074503"/>
          </a:xfrm>
          <a:prstGeom prst="rect">
            <a:avLst/>
          </a:prstGeom>
          <a:ln w="50800" cap="rnd" cmpd="dbl">
            <a:solidFill>
              <a:srgbClr val="317134"/>
            </a:solidFill>
          </a:ln>
        </p:spPr>
      </p:pic>
    </p:spTree>
    <p:extLst>
      <p:ext uri="{BB962C8B-B14F-4D97-AF65-F5344CB8AC3E}">
        <p14:creationId xmlns:p14="http://schemas.microsoft.com/office/powerpoint/2010/main" val="405943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296093246"/>
              </p:ext>
            </p:extLst>
          </p:nvPr>
        </p:nvGraphicFramePr>
        <p:xfrm>
          <a:off x="2032000" y="254833"/>
          <a:ext cx="8970780" cy="6370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464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78845" y="226779"/>
            <a:ext cx="9207277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>
                <a:solidFill>
                  <a:srgbClr val="317134"/>
                </a:solidFill>
                <a:latin typeface="Comic Sans MS" panose="030F0702030302020204" pitchFamily="66" charset="0"/>
              </a:rPr>
              <a:t>Bestandsaufnahme 13.01.2018</a:t>
            </a:r>
          </a:p>
          <a:p>
            <a:endParaRPr lang="de-DE" sz="1000" b="1" u="sng" dirty="0">
              <a:solidFill>
                <a:srgbClr val="317134"/>
              </a:solidFill>
              <a:latin typeface="Comic Sans MS" panose="030F0702030302020204" pitchFamily="66" charset="0"/>
            </a:endParaRPr>
          </a:p>
          <a:p>
            <a:endParaRPr lang="de-DE" sz="1000" dirty="0">
              <a:solidFill>
                <a:srgbClr val="317134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  <a:buFont typeface="Webdings" panose="05030102010509060703" pitchFamily="18" charset="2"/>
              <a:buChar char="Y"/>
            </a:pPr>
            <a: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222 Herzkissen / 508 –hüllen</a:t>
            </a:r>
          </a:p>
          <a:p>
            <a:pPr marL="342900" indent="-342900">
              <a:lnSpc>
                <a:spcPts val="3700"/>
              </a:lnSpc>
              <a:buFont typeface="Webdings" panose="05030102010509060703" pitchFamily="18" charset="2"/>
              <a:buChar char="Y"/>
            </a:pPr>
            <a: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160 Drainagetaschen</a:t>
            </a:r>
          </a:p>
          <a:p>
            <a:pPr marL="342900" indent="-342900">
              <a:lnSpc>
                <a:spcPts val="3700"/>
              </a:lnSpc>
              <a:buFont typeface="Webdings" panose="05030102010509060703" pitchFamily="18" charset="2"/>
              <a:buChar char="Y"/>
            </a:pPr>
            <a: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</a:rPr>
              <a:t> 302 </a:t>
            </a:r>
            <a:r>
              <a:rPr lang="de-DE" sz="2800" dirty="0" err="1">
                <a:solidFill>
                  <a:srgbClr val="317134"/>
                </a:solidFill>
                <a:latin typeface="Comic Sans MS" panose="030F0702030302020204" pitchFamily="66" charset="0"/>
              </a:rPr>
              <a:t>Kiddiekissen</a:t>
            </a:r>
            <a: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</a:rPr>
              <a:t> und </a:t>
            </a:r>
            <a:r>
              <a:rPr lang="de-DE" sz="2800" dirty="0" err="1">
                <a:solidFill>
                  <a:srgbClr val="317134"/>
                </a:solidFill>
                <a:latin typeface="Comic Sans MS" panose="030F0702030302020204" pitchFamily="66" charset="0"/>
              </a:rPr>
              <a:t>Mini‘s</a:t>
            </a:r>
            <a: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</a:rPr>
              <a:t> / 656 -</a:t>
            </a: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</a:rPr>
              <a:t>hüllen</a:t>
            </a:r>
            <a:endParaRPr lang="de-DE" sz="2800" dirty="0">
              <a:solidFill>
                <a:srgbClr val="317134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  <a:buFont typeface="Webdings" panose="05030102010509060703" pitchFamily="18" charset="2"/>
              <a:buChar char="Y"/>
            </a:pPr>
            <a: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</a:rPr>
              <a:t> 189 </a:t>
            </a:r>
            <a:r>
              <a:rPr lang="de-DE" sz="2800" dirty="0" err="1">
                <a:solidFill>
                  <a:srgbClr val="317134"/>
                </a:solidFill>
                <a:latin typeface="Comic Sans MS" panose="030F0702030302020204" pitchFamily="66" charset="0"/>
              </a:rPr>
              <a:t>Frühchenquilts</a:t>
            </a:r>
            <a: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</a:rPr>
              <a:t> /  56 Tops</a:t>
            </a:r>
          </a:p>
          <a:p>
            <a:pPr marL="342900" indent="-342900">
              <a:lnSpc>
                <a:spcPts val="3700"/>
              </a:lnSpc>
              <a:buFont typeface="Webdings" panose="05030102010509060703" pitchFamily="18" charset="2"/>
              <a:buChar char="Y"/>
            </a:pPr>
            <a: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</a:rPr>
              <a:t>   20 </a:t>
            </a:r>
            <a:r>
              <a:rPr lang="de-DE" sz="2800" dirty="0" err="1">
                <a:solidFill>
                  <a:srgbClr val="317134"/>
                </a:solidFill>
                <a:latin typeface="Comic Sans MS" panose="030F0702030302020204" pitchFamily="66" charset="0"/>
              </a:rPr>
              <a:t>Liebhabequilts</a:t>
            </a:r>
            <a: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</a:rPr>
              <a:t>  / 27 Tops</a:t>
            </a:r>
          </a:p>
          <a:p>
            <a:pPr marL="342900" indent="-342900">
              <a:lnSpc>
                <a:spcPts val="3700"/>
              </a:lnSpc>
              <a:buFont typeface="Webdings" panose="05030102010509060703" pitchFamily="18" charset="2"/>
              <a:buChar char="Y"/>
            </a:pPr>
            <a: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</a:rPr>
              <a:t> 129 Alles wird gut - Tücher</a:t>
            </a:r>
          </a:p>
          <a:p>
            <a:pPr marL="342900" indent="-342900">
              <a:lnSpc>
                <a:spcPts val="3700"/>
              </a:lnSpc>
              <a:buFont typeface="Webdings" panose="05030102010509060703" pitchFamily="18" charset="2"/>
              <a:buChar char="Y"/>
            </a:pPr>
            <a: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</a:rPr>
              <a:t>   14 </a:t>
            </a:r>
            <a:r>
              <a:rPr lang="de-DE" sz="2800" dirty="0" err="1">
                <a:solidFill>
                  <a:srgbClr val="317134"/>
                </a:solidFill>
                <a:latin typeface="Comic Sans MS" panose="030F0702030302020204" pitchFamily="66" charset="0"/>
              </a:rPr>
              <a:t>Nesteldecken</a:t>
            </a:r>
            <a: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</a:rPr>
              <a:t> / 27  </a:t>
            </a:r>
            <a:r>
              <a:rPr lang="de-DE" sz="2800" dirty="0" err="1">
                <a:solidFill>
                  <a:srgbClr val="317134"/>
                </a:solidFill>
                <a:latin typeface="Comic Sans MS" panose="030F0702030302020204" pitchFamily="66" charset="0"/>
              </a:rPr>
              <a:t>Nestelschürzen</a:t>
            </a:r>
            <a:endParaRPr lang="de-DE" sz="2800" dirty="0">
              <a:solidFill>
                <a:srgbClr val="317134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  <a:buFont typeface="Webdings" panose="05030102010509060703" pitchFamily="18" charset="2"/>
              <a:buChar char="Y"/>
            </a:pPr>
            <a: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</a:rPr>
              <a:t>    2 Palliativkissen/ 182 -hüllen</a:t>
            </a:r>
          </a:p>
          <a:p>
            <a:pPr marL="342900" indent="-342900">
              <a:lnSpc>
                <a:spcPts val="3700"/>
              </a:lnSpc>
              <a:buFont typeface="Webdings" panose="05030102010509060703" pitchFamily="18" charset="2"/>
              <a:buChar char="Y"/>
            </a:pPr>
            <a: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</a:rPr>
              <a:t>   12 Nackenkissenhüllen</a:t>
            </a:r>
          </a:p>
          <a:p>
            <a:pPr marL="342900" indent="-342900">
              <a:lnSpc>
                <a:spcPts val="3700"/>
              </a:lnSpc>
              <a:buFont typeface="Webdings" panose="05030102010509060703" pitchFamily="18" charset="2"/>
              <a:buChar char="Y"/>
            </a:pPr>
            <a: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</a:rPr>
              <a:t>   17 Gelenkwärmer</a:t>
            </a:r>
          </a:p>
          <a:p>
            <a:pPr marL="342900" indent="-342900">
              <a:lnSpc>
                <a:spcPts val="3700"/>
              </a:lnSpc>
              <a:buFont typeface="Webdings" panose="05030102010509060703" pitchFamily="18" charset="2"/>
              <a:buChar char="Y"/>
            </a:pPr>
            <a: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</a:rPr>
              <a:t> 103 sonstige (Mützchen, Socken, </a:t>
            </a:r>
            <a:r>
              <a:rPr lang="de-DE" sz="2800" dirty="0" err="1">
                <a:solidFill>
                  <a:srgbClr val="317134"/>
                </a:solidFill>
                <a:latin typeface="Comic Sans MS" panose="030F0702030302020204" pitchFamily="66" charset="0"/>
              </a:rPr>
              <a:t>Mokilinchen</a:t>
            </a:r>
            <a: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</a:rPr>
              <a:t>)</a:t>
            </a:r>
            <a:b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</a:rPr>
            </a:br>
            <a:endParaRPr lang="de-DE" dirty="0">
              <a:solidFill>
                <a:srgbClr val="317134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47" y="3243942"/>
            <a:ext cx="2879508" cy="191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2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1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1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1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1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1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1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01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1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1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1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401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2872" y="356386"/>
            <a:ext cx="11315163" cy="61818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4300" b="1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Geplante Aktivitäten 2018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02		Herzkissen-</a:t>
            </a:r>
            <a:r>
              <a:rPr lang="de-DE" sz="30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Nähtage</a:t>
            </a: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in Bodenwerder und Lemgo</a:t>
            </a:r>
            <a:endParaRPr lang="de-DE" sz="15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05		Näh-Wochenende Kloster </a:t>
            </a:r>
            <a:r>
              <a:rPr lang="de-DE" sz="30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Möllenbeck</a:t>
            </a: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06		</a:t>
            </a:r>
            <a:r>
              <a:rPr lang="de-DE" sz="30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dm</a:t>
            </a: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-Aktionstag; Tag der Selbsthilfe in Hameln</a:t>
            </a:r>
            <a:endParaRPr lang="de-DE" sz="14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08		</a:t>
            </a:r>
            <a:r>
              <a:rPr lang="de-DE" sz="30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KreativMeile</a:t>
            </a: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Hannover – Spendenstand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10/11	Überraschungs-Veranstaltung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11		Spendenstand „handgemacht“ Hannover</a:t>
            </a:r>
            <a:endParaRPr lang="de-DE" sz="15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Teilnahme an Infoveranstaltungen der Kliniken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Projekt Elisabeth-Selbert-Schule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3000" dirty="0"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buFont typeface="Webdings" panose="05030102010509060703" pitchFamily="18" charset="2"/>
              <a:buChar char="Y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1323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9635" y="780794"/>
            <a:ext cx="10763483" cy="61818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de-DE" sz="1600" b="1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buNone/>
            </a:pPr>
            <a:r>
              <a:rPr lang="de-DE" sz="4300" b="1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Finanzplanung 2018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Übertrag aus 2017      2.035,02 €    (</a:t>
            </a:r>
            <a:r>
              <a:rPr lang="de-DE" sz="30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tatsächl</a:t>
            </a: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. Finanzen)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Spendeneingang 2018    306,22 €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Mitgliedsbeiträge          615,00 €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angekündigte/kalkulierte Einnahmen/Spenden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b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- 1000 € Ing </a:t>
            </a:r>
            <a:r>
              <a:rPr lang="de-DE" sz="30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DiBa</a:t>
            </a: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		&gt;&gt; 3.956,24 €  </a:t>
            </a:r>
            <a:b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-  300 € BZ Lemgo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- Spendenstand „Kreativmeile“ Hannover (200-250 €)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- Spendenstand „handgemacht“ Hannover (200-250 €)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- </a:t>
            </a:r>
            <a:r>
              <a:rPr lang="de-DE" sz="30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dm</a:t>
            </a: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-Aktionstag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6618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80361" y="492155"/>
            <a:ext cx="9955369" cy="8730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rgbClr val="317134"/>
                </a:solidFill>
                <a:latin typeface="Comic Sans MS" panose="030F0702030302020204" pitchFamily="66" charset="0"/>
              </a:rPr>
              <a:t>Abgegebene Herzensgeschenke Jan/</a:t>
            </a:r>
            <a:r>
              <a:rPr lang="de-DE" sz="3000" b="1" dirty="0" err="1">
                <a:solidFill>
                  <a:srgbClr val="317134"/>
                </a:solidFill>
                <a:latin typeface="Comic Sans MS" panose="030F0702030302020204" pitchFamily="66" charset="0"/>
              </a:rPr>
              <a:t>Febr</a:t>
            </a:r>
            <a:r>
              <a:rPr lang="de-DE" sz="3000" b="1" dirty="0">
                <a:solidFill>
                  <a:srgbClr val="317134"/>
                </a:solidFill>
                <a:latin typeface="Comic Sans MS" panose="030F0702030302020204" pitchFamily="66" charset="0"/>
              </a:rPr>
              <a:t> 2018:</a:t>
            </a:r>
          </a:p>
          <a:p>
            <a:endParaRPr lang="de-DE" sz="1500" dirty="0">
              <a:solidFill>
                <a:srgbClr val="317134"/>
              </a:solidFill>
              <a:latin typeface="Comic Sans MS" panose="030F0702030302020204" pitchFamily="66" charset="0"/>
            </a:endParaRPr>
          </a:p>
          <a:p>
            <a:pPr>
              <a:lnSpc>
                <a:spcPts val="4000"/>
              </a:lnSpc>
            </a:pPr>
            <a:r>
              <a:rPr lang="de-DE" sz="2800" dirty="0">
                <a:solidFill>
                  <a:srgbClr val="E34DB1"/>
                </a:solidFill>
                <a:latin typeface="Comic Sans MS" panose="030F0702030302020204" pitchFamily="66" charset="0"/>
              </a:rPr>
              <a:t> 39 Herzkissen</a:t>
            </a:r>
          </a:p>
          <a:p>
            <a:endParaRPr lang="de-DE" sz="1050" dirty="0">
              <a:solidFill>
                <a:srgbClr val="E34DB1"/>
              </a:solidFill>
              <a:latin typeface="Comic Sans MS" panose="030F0702030302020204" pitchFamily="66" charset="0"/>
            </a:endParaRPr>
          </a:p>
          <a:p>
            <a: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</a:rPr>
              <a:t> 50 Drainagetaschen</a:t>
            </a:r>
          </a:p>
          <a:p>
            <a:endParaRPr lang="de-DE" sz="1050" dirty="0">
              <a:solidFill>
                <a:srgbClr val="317134"/>
              </a:solidFill>
              <a:latin typeface="Comic Sans MS" panose="030F0702030302020204" pitchFamily="66" charset="0"/>
            </a:endParaRPr>
          </a:p>
          <a:p>
            <a:r>
              <a:rPr lang="de-DE" sz="2800" dirty="0">
                <a:solidFill>
                  <a:srgbClr val="7C069C"/>
                </a:solidFill>
                <a:latin typeface="Comic Sans MS" panose="030F0702030302020204" pitchFamily="66" charset="0"/>
              </a:rPr>
              <a:t> 40 Kinderkissen</a:t>
            </a:r>
          </a:p>
          <a:p>
            <a:endParaRPr lang="de-DE" sz="1050" dirty="0">
              <a:solidFill>
                <a:srgbClr val="7C069C"/>
              </a:solidFill>
              <a:latin typeface="Comic Sans MS" panose="030F0702030302020204" pitchFamily="66" charset="0"/>
            </a:endParaRPr>
          </a:p>
          <a:p>
            <a:r>
              <a:rPr lang="de-DE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 30 „Alles wird gut“-Tücher für Risikoschwangere</a:t>
            </a:r>
          </a:p>
          <a:p>
            <a:r>
              <a:rPr lang="de-DE" sz="1050" dirty="0">
                <a:solidFill>
                  <a:srgbClr val="00B0F0"/>
                </a:solidFill>
                <a:latin typeface="Comic Sans MS" panose="030F0702030302020204" pitchFamily="66" charset="0"/>
              </a:rPr>
              <a:t>  </a:t>
            </a:r>
          </a:p>
          <a:p>
            <a:r>
              <a:rPr lang="de-DE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 22 </a:t>
            </a:r>
            <a:r>
              <a:rPr lang="de-DE" sz="28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Frühchenquilts</a:t>
            </a:r>
            <a:endParaRPr lang="de-DE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endParaRPr lang="de-DE" sz="105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6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Liebhabequilts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br>
              <a:rPr lang="de-DE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endParaRPr lang="de-DE" sz="28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de-DE" sz="28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de-DE" sz="1050" dirty="0">
              <a:solidFill>
                <a:srgbClr val="317134"/>
              </a:solidFill>
              <a:latin typeface="Comic Sans MS" panose="030F0702030302020204" pitchFamily="66" charset="0"/>
            </a:endParaRPr>
          </a:p>
          <a:p>
            <a:r>
              <a:rPr lang="de-DE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endParaRPr lang="de-DE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ts val="4000"/>
              </a:lnSpc>
            </a:pPr>
            <a:r>
              <a:rPr lang="de-DE" sz="2800" dirty="0">
                <a:solidFill>
                  <a:srgbClr val="429846"/>
                </a:solidFill>
                <a:latin typeface="Comic Sans MS" panose="030F0702030302020204" pitchFamily="66" charset="0"/>
              </a:rPr>
              <a:t> </a:t>
            </a:r>
            <a:endParaRPr lang="de-DE" sz="2800" dirty="0">
              <a:solidFill>
                <a:srgbClr val="317134"/>
              </a:solidFill>
              <a:latin typeface="Comic Sans MS" panose="030F0702030302020204" pitchFamily="66" charset="0"/>
            </a:endParaRPr>
          </a:p>
          <a:p>
            <a:pPr>
              <a:lnSpc>
                <a:spcPts val="4000"/>
              </a:lnSpc>
            </a:pPr>
            <a:r>
              <a:rPr lang="de-DE" sz="28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pPr>
              <a:lnSpc>
                <a:spcPts val="4000"/>
              </a:lnSpc>
            </a:pPr>
            <a:endParaRPr lang="de-DE" sz="28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</a:endParaRPr>
          </a:p>
          <a:p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</a:endParaRPr>
          </a:p>
          <a:p>
            <a:endParaRPr lang="de-DE" dirty="0"/>
          </a:p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926" y="3080825"/>
            <a:ext cx="2321169" cy="348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590843"/>
            <a:ext cx="10515600" cy="5586120"/>
          </a:xfrm>
        </p:spPr>
        <p:txBody>
          <a:bodyPr/>
          <a:lstStyle/>
          <a:p>
            <a:pPr marL="0" indent="0">
              <a:buNone/>
            </a:pPr>
            <a:r>
              <a:rPr lang="de-DE" sz="4000" b="1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Möglichkeiten der Spendengewinnung: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de-DE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Mitglieder werben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endParaRPr lang="de-DE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Spenden durch Online-Einkäufe (</a:t>
            </a:r>
            <a:r>
              <a:rPr lang="de-DE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we</a:t>
            </a:r>
            <a:r>
              <a:rPr lang="de-DE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</a:t>
            </a:r>
            <a:r>
              <a:rPr lang="de-DE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can</a:t>
            </a:r>
            <a:r>
              <a:rPr lang="de-DE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</a:t>
            </a:r>
            <a:r>
              <a:rPr lang="de-DE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help</a:t>
            </a:r>
            <a:r>
              <a:rPr lang="de-DE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/ Amazon)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endParaRPr lang="de-DE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Spendenaktivitäten durch Banken/Institutionen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de-DE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Spendenbox in Fachgeschäften / Herzchen-Aktion</a:t>
            </a:r>
          </a:p>
        </p:txBody>
      </p:sp>
    </p:spTree>
    <p:extLst>
      <p:ext uri="{BB962C8B-B14F-4D97-AF65-F5344CB8AC3E}">
        <p14:creationId xmlns:p14="http://schemas.microsoft.com/office/powerpoint/2010/main" val="1885110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7882" y="386366"/>
            <a:ext cx="11315163" cy="6181859"/>
          </a:xfrm>
        </p:spPr>
        <p:txBody>
          <a:bodyPr>
            <a:normAutofit/>
          </a:bodyPr>
          <a:lstStyle/>
          <a:p>
            <a:pPr>
              <a:buFont typeface="Webdings" panose="05030102010509060703" pitchFamily="18" charset="2"/>
              <a:buChar char="Y"/>
            </a:pPr>
            <a:endParaRPr lang="de-DE" sz="2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buNone/>
            </a:pPr>
            <a:r>
              <a:rPr lang="de-DE" sz="4000" b="1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Mitgliederentwicklung 2017 </a:t>
            </a:r>
            <a:r>
              <a:rPr lang="de-DE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(Stand 31.12.2017)</a:t>
            </a:r>
          </a:p>
          <a:p>
            <a:pPr>
              <a:buFont typeface="Webdings" panose="05030102010509060703" pitchFamily="18" charset="2"/>
              <a:buChar char="Y"/>
            </a:pPr>
            <a:endParaRPr lang="de-DE" sz="4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buFont typeface="Webdings" panose="05030102010509060703" pitchFamily="18" charset="2"/>
              <a:buChar char="Y"/>
            </a:pPr>
            <a:r>
              <a:rPr lang="de-DE" sz="4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</a:t>
            </a:r>
            <a:r>
              <a:rPr lang="de-DE" sz="38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30 Personenmitgliedschaften </a:t>
            </a:r>
            <a:r>
              <a:rPr lang="de-DE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(24 -2015, 29 – 2016)</a:t>
            </a:r>
          </a:p>
          <a:p>
            <a:pPr>
              <a:buFont typeface="Webdings" panose="05030102010509060703" pitchFamily="18" charset="2"/>
              <a:buChar char="Y"/>
            </a:pPr>
            <a:endParaRPr lang="de-DE" sz="4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buFont typeface="Webdings" panose="05030102010509060703" pitchFamily="18" charset="2"/>
              <a:buChar char="Y"/>
            </a:pPr>
            <a:r>
              <a:rPr lang="de-DE" sz="4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  3 Firmenmitgliedschaften</a:t>
            </a:r>
          </a:p>
          <a:p>
            <a:pPr>
              <a:buFont typeface="Webdings" panose="05030102010509060703" pitchFamily="18" charset="2"/>
              <a:buChar char="Y"/>
            </a:pPr>
            <a:endParaRPr lang="de-DE" sz="4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buFont typeface="Webdings" panose="05030102010509060703" pitchFamily="18" charset="2"/>
              <a:buChar char="Y"/>
            </a:pPr>
            <a:r>
              <a:rPr lang="de-DE" sz="4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   1 neues Mitglied in 2018 </a:t>
            </a:r>
            <a:r>
              <a:rPr lang="de-DE" sz="4000" dirty="0">
                <a:solidFill>
                  <a:srgbClr val="317134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de-DE" sz="4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</a:t>
            </a: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</a:t>
            </a:r>
          </a:p>
          <a:p>
            <a:pPr>
              <a:buFont typeface="Webdings" panose="05030102010509060703" pitchFamily="18" charset="2"/>
              <a:buChar char="Y"/>
            </a:pP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457200" lvl="1" indent="0">
              <a:buNone/>
            </a:pPr>
            <a:endParaRPr lang="de-DE" sz="36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buFont typeface="Webdings" panose="05030102010509060703" pitchFamily="18" charset="2"/>
              <a:buChar char="Y"/>
            </a:pP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buFont typeface="Webdings" panose="05030102010509060703" pitchFamily="18" charset="2"/>
              <a:buChar char="Y"/>
            </a:pP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buNone/>
            </a:pPr>
            <a:endParaRPr lang="de-DE" sz="4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buNone/>
            </a:pPr>
            <a:endParaRPr lang="de-DE" sz="4000" dirty="0"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6640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61391" y="259575"/>
            <a:ext cx="9955369" cy="8263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rgbClr val="317134"/>
                </a:solidFill>
                <a:latin typeface="Comic Sans MS" panose="030F0702030302020204" pitchFamily="66" charset="0"/>
              </a:rPr>
              <a:t>Abgegebene Herzensgeschenke 2017:</a:t>
            </a:r>
          </a:p>
          <a:p>
            <a:endParaRPr lang="de-DE" sz="1500" dirty="0">
              <a:solidFill>
                <a:srgbClr val="317134"/>
              </a:solidFill>
              <a:latin typeface="Comic Sans MS" panose="030F0702030302020204" pitchFamily="66" charset="0"/>
            </a:endParaRPr>
          </a:p>
          <a:p>
            <a:r>
              <a:rPr lang="de-DE" sz="2200" dirty="0">
                <a:solidFill>
                  <a:srgbClr val="E34DB1"/>
                </a:solidFill>
                <a:latin typeface="Comic Sans MS" panose="030F0702030302020204" pitchFamily="66" charset="0"/>
              </a:rPr>
              <a:t>486 Herzkissen für BZ Lemgo, Hameln, MHH, Rose-Klinik und einzelne</a:t>
            </a:r>
          </a:p>
          <a:p>
            <a:endParaRPr lang="de-DE" sz="1000" dirty="0">
              <a:solidFill>
                <a:srgbClr val="E34DB1"/>
              </a:solidFill>
              <a:latin typeface="Comic Sans MS" panose="030F0702030302020204" pitchFamily="66" charset="0"/>
            </a:endParaRPr>
          </a:p>
          <a:p>
            <a:r>
              <a:rPr lang="de-DE" sz="2200" dirty="0">
                <a:solidFill>
                  <a:srgbClr val="317134"/>
                </a:solidFill>
                <a:latin typeface="Comic Sans MS" panose="030F0702030302020204" pitchFamily="66" charset="0"/>
              </a:rPr>
              <a:t>307 Drainagetaschen für BZ Lemgo, Hameln, MHH, Detmold</a:t>
            </a:r>
          </a:p>
          <a:p>
            <a:endParaRPr lang="de-DE" sz="1000" dirty="0">
              <a:solidFill>
                <a:srgbClr val="317134"/>
              </a:solidFill>
              <a:latin typeface="Comic Sans MS" panose="030F0702030302020204" pitchFamily="66" charset="0"/>
            </a:endParaRPr>
          </a:p>
          <a:p>
            <a:r>
              <a:rPr lang="de-DE" sz="2200" dirty="0">
                <a:solidFill>
                  <a:srgbClr val="7C069C"/>
                </a:solidFill>
                <a:latin typeface="Comic Sans MS" panose="030F0702030302020204" pitchFamily="66" charset="0"/>
              </a:rPr>
              <a:t>437 Kinderkissen für Kliniken Detmold, Hameln, MHH, Minden</a:t>
            </a:r>
          </a:p>
          <a:p>
            <a:endParaRPr lang="de-DE" sz="1000" dirty="0">
              <a:solidFill>
                <a:srgbClr val="7C069C"/>
              </a:solidFill>
              <a:latin typeface="Comic Sans MS" panose="030F0702030302020204" pitchFamily="66" charset="0"/>
            </a:endParaRPr>
          </a:p>
          <a:p>
            <a:r>
              <a:rPr lang="de-DE" sz="2200" dirty="0">
                <a:solidFill>
                  <a:srgbClr val="FFC000"/>
                </a:solidFill>
                <a:latin typeface="Comic Sans MS" panose="030F0702030302020204" pitchFamily="66" charset="0"/>
              </a:rPr>
              <a:t>375 „Alles wird gut“-Tücher für Risikoschwangere für Detmold, Minden, </a:t>
            </a:r>
          </a:p>
          <a:p>
            <a:r>
              <a:rPr lang="de-DE" sz="2200" dirty="0">
                <a:solidFill>
                  <a:srgbClr val="FFC000"/>
                </a:solidFill>
                <a:latin typeface="Comic Sans MS" panose="030F0702030302020204" pitchFamily="66" charset="0"/>
              </a:rPr>
              <a:t>       Hameln, MHH </a:t>
            </a:r>
            <a:endParaRPr lang="de-DE" sz="10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de-DE" sz="2200" dirty="0">
                <a:solidFill>
                  <a:srgbClr val="00B0F0"/>
                </a:solidFill>
                <a:latin typeface="Comic Sans MS" panose="030F0702030302020204" pitchFamily="66" charset="0"/>
              </a:rPr>
              <a:t>249 </a:t>
            </a:r>
            <a:r>
              <a:rPr lang="de-DE" sz="22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Frühchenquilts</a:t>
            </a:r>
            <a:r>
              <a:rPr lang="de-DE" sz="2200" dirty="0">
                <a:solidFill>
                  <a:srgbClr val="00B0F0"/>
                </a:solidFill>
                <a:latin typeface="Comic Sans MS" panose="030F0702030302020204" pitchFamily="66" charset="0"/>
              </a:rPr>
              <a:t> für Stationen in Detmold, Hameln,   </a:t>
            </a:r>
          </a:p>
          <a:p>
            <a:r>
              <a:rPr lang="de-DE" sz="2200" dirty="0">
                <a:solidFill>
                  <a:srgbClr val="00B0F0"/>
                </a:solidFill>
                <a:latin typeface="Comic Sans MS" panose="030F0702030302020204" pitchFamily="66" charset="0"/>
              </a:rPr>
              <a:t>       Minden</a:t>
            </a:r>
          </a:p>
          <a:p>
            <a:endParaRPr lang="de-DE" sz="10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de-DE" sz="2200" dirty="0">
                <a:solidFill>
                  <a:srgbClr val="317134"/>
                </a:solidFill>
                <a:latin typeface="Comic Sans MS" panose="030F0702030302020204" pitchFamily="66" charset="0"/>
              </a:rPr>
              <a:t>  </a:t>
            </a:r>
            <a:r>
              <a:rPr lang="de-DE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70 </a:t>
            </a:r>
            <a:r>
              <a:rPr lang="de-DE" sz="2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Nesteldecken</a:t>
            </a:r>
            <a:r>
              <a:rPr lang="de-DE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 /45 Schürzen für div. Senioreneinrichtungen</a:t>
            </a:r>
          </a:p>
          <a:p>
            <a:endParaRPr lang="de-DE" sz="1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de-DE" sz="2200" dirty="0">
                <a:solidFill>
                  <a:srgbClr val="317134"/>
                </a:solidFill>
                <a:latin typeface="Comic Sans MS" panose="030F0702030302020204" pitchFamily="66" charset="0"/>
              </a:rPr>
              <a:t>  </a:t>
            </a:r>
            <a:r>
              <a:rPr lang="de-DE" sz="2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68 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Liebhabequilts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für Kinderdörfer WEKIDO und SOS-KD</a:t>
            </a:r>
          </a:p>
          <a:p>
            <a:endParaRPr lang="de-DE" sz="1000" dirty="0">
              <a:solidFill>
                <a:srgbClr val="317134"/>
              </a:solidFill>
              <a:latin typeface="Comic Sans MS" panose="030F0702030302020204" pitchFamily="66" charset="0"/>
            </a:endParaRPr>
          </a:p>
          <a:p>
            <a:r>
              <a:rPr lang="de-DE" sz="2200" dirty="0">
                <a:solidFill>
                  <a:srgbClr val="317134"/>
                </a:solidFill>
                <a:latin typeface="Comic Sans MS" panose="030F0702030302020204" pitchFamily="66" charset="0"/>
              </a:rPr>
              <a:t> </a:t>
            </a:r>
            <a:r>
              <a:rPr lang="de-DE" sz="2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94 Palliativkissen für Klinikum Minden, Hameln und Lemgo</a:t>
            </a:r>
          </a:p>
          <a:p>
            <a:endParaRPr lang="de-DE" sz="2200" dirty="0">
              <a:solidFill>
                <a:srgbClr val="429846"/>
              </a:solidFill>
              <a:latin typeface="Comic Sans MS" panose="030F0702030302020204" pitchFamily="66" charset="0"/>
            </a:endParaRPr>
          </a:p>
          <a:p>
            <a:r>
              <a:rPr lang="de-DE" sz="2200" dirty="0">
                <a:solidFill>
                  <a:srgbClr val="429846"/>
                </a:solidFill>
                <a:latin typeface="Comic Sans MS" panose="030F0702030302020204" pitchFamily="66" charset="0"/>
              </a:rPr>
              <a:t>253 Sonstige Herzensgeschenke (Sternenkindersets, </a:t>
            </a:r>
            <a:br>
              <a:rPr lang="de-DE" sz="2200" dirty="0">
                <a:solidFill>
                  <a:srgbClr val="429846"/>
                </a:solidFill>
                <a:latin typeface="Comic Sans MS" panose="030F0702030302020204" pitchFamily="66" charset="0"/>
              </a:rPr>
            </a:br>
            <a:r>
              <a:rPr lang="de-DE" sz="2200" dirty="0">
                <a:solidFill>
                  <a:srgbClr val="429846"/>
                </a:solidFill>
                <a:latin typeface="Comic Sans MS" panose="030F0702030302020204" pitchFamily="66" charset="0"/>
              </a:rPr>
              <a:t>      Mützchen/Socken, Nackenkissen, Gelenkwärmer, Schoßdecken etc.)</a:t>
            </a:r>
          </a:p>
          <a:p>
            <a:r>
              <a:rPr lang="de-DE" sz="2200" dirty="0">
                <a:solidFill>
                  <a:srgbClr val="429846"/>
                </a:solidFill>
                <a:latin typeface="Comic Sans MS" panose="030F0702030302020204" pitchFamily="66" charset="0"/>
              </a:rPr>
              <a:t>451 Kissenhüllen für HK Köln </a:t>
            </a:r>
          </a:p>
          <a:p>
            <a:endParaRPr lang="de-DE" sz="2200" dirty="0">
              <a:solidFill>
                <a:srgbClr val="429846"/>
              </a:solidFill>
              <a:latin typeface="Comic Sans MS" panose="030F0702030302020204" pitchFamily="66" charset="0"/>
            </a:endParaRPr>
          </a:p>
          <a:p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</a:endParaRPr>
          </a:p>
          <a:p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</a:endParaRPr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327365281"/>
              </p:ext>
            </p:extLst>
          </p:nvPr>
        </p:nvGraphicFramePr>
        <p:xfrm>
          <a:off x="4418441" y="941901"/>
          <a:ext cx="7773559" cy="4974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818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3289" y="154634"/>
            <a:ext cx="11575312" cy="654873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3900" b="1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Aktivitäten 2017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1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01	- Verleihung des Lippischen Ehrenrings </a:t>
            </a:r>
            <a:b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de-DE" sz="15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02	- Mitgliederversammlung</a:t>
            </a:r>
            <a:b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- erste </a:t>
            </a:r>
            <a:r>
              <a:rPr lang="de-DE" sz="24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Quiltübergabe</a:t>
            </a: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an das Westfälische </a:t>
            </a:r>
            <a:b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         Kinderdorf (insg. 43)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15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04	- Nähwochenende Kloster </a:t>
            </a:r>
            <a:r>
              <a:rPr lang="de-DE" sz="24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Möllenbeck</a:t>
            </a:r>
            <a:endParaRPr lang="de-DE" sz="24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   	- Treffen und Spendenübergabe Weibertag SHG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665ED74-41D2-489B-A21E-E276736A56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992" y="492369"/>
            <a:ext cx="3703320" cy="246888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1CBC530-7E80-4F54-8450-7A6A3BAA5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08" y="4319431"/>
            <a:ext cx="3508176" cy="234086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59D4F05-8BE2-4213-97D6-878A1E9E88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71" y="4319430"/>
            <a:ext cx="3121152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8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54054A-1E59-4F9D-9A81-C9A4FF174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393894"/>
            <a:ext cx="11338560" cy="626012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24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05	- Tag des offenen Ateliers – Malgruppe „</a:t>
            </a:r>
            <a:r>
              <a:rPr lang="de-DE" sz="24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Villarte</a:t>
            </a: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“</a:t>
            </a:r>
            <a:b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- MOKI-Jahreswunsch 2017 – Yogakissen</a:t>
            </a:r>
            <a:b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- Seniorenheim Fischbeck – Entgegennahme Herzkissen 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de-DE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08	- Veröffentlichung Themenfilm „Herzkissen“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09	- Ausstellung </a:t>
            </a:r>
            <a:r>
              <a:rPr lang="de-DE" sz="24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Fleckenquilter</a:t>
            </a: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11	- Spendenstand „handgemacht“ Hannover </a:t>
            </a:r>
            <a:b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- Ing </a:t>
            </a:r>
            <a:r>
              <a:rPr lang="de-DE" sz="24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DiBa</a:t>
            </a: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– „1000 Euro für 1000 Vereine“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12	- Spendenstand Azurit-Weihnachtsmarkt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182926-5A19-4F3B-9A98-D05300D05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350" y="3239089"/>
            <a:ext cx="3639974" cy="322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39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2872" y="356386"/>
            <a:ext cx="11315163" cy="638203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de-DE" sz="1600" b="1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buNone/>
            </a:pPr>
            <a:r>
              <a:rPr lang="de-DE" sz="4300" b="1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Einnahmen 2017 – insgesamt 5.389,74 €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endParaRPr lang="de-DE" sz="39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39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      585,00 € Mitgliedsbeiträge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endParaRPr lang="de-DE" sz="26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39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      690,00 € Kostenanteile VA 2017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endParaRPr lang="de-DE" sz="2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39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    4.114,74 € Spendeneingänge, davon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9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  500,00 € Privatspende Mitglied</a:t>
            </a:r>
            <a:b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  500,00 € Ehepaar Proske (Geburtstag + Hochzeit)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  250,00 € REWE „200 gute Taten“</a:t>
            </a:r>
            <a:b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  250,00 € Willi </a:t>
            </a:r>
            <a:r>
              <a:rPr lang="de-DE" sz="32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Hennies</a:t>
            </a:r>
            <a: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Recycling GmbH &amp; Co KG Hildesheim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  280,00 € Wohnungsverwaltung Backhaus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  234,70 € Spendenstand „handgemacht“ Hannover</a:t>
            </a:r>
            <a:b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	  165,00 € Amazon + boost Project</a:t>
            </a:r>
            <a:b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  150,00 € Herzkissen Hamburg e.V.</a:t>
            </a:r>
            <a:b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  150,00 € Tanzschule Mark Rudi (3. Geburtstag – Tombola)</a:t>
            </a:r>
            <a:b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  146,00 € Hanna </a:t>
            </a:r>
            <a:r>
              <a:rPr lang="de-DE" sz="32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Dörmann-Flittner</a:t>
            </a:r>
            <a:endParaRPr lang="de-DE" sz="32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	  135,00 € </a:t>
            </a:r>
            <a:r>
              <a:rPr lang="de-DE" sz="32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tci</a:t>
            </a:r>
            <a: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-tangram </a:t>
            </a:r>
            <a:r>
              <a:rPr lang="de-DE" sz="32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consultants</a:t>
            </a:r>
            <a: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international GmbH</a:t>
            </a:r>
            <a:b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  115,00 € „Offene Ateliers Schaumburg“ – Malgruppe „</a:t>
            </a:r>
            <a:r>
              <a:rPr lang="de-DE" sz="32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Villarte</a:t>
            </a:r>
            <a: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“</a:t>
            </a:r>
            <a:b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  105,00 € Saunaclub „Die warmen Brüder“</a:t>
            </a:r>
            <a:r>
              <a:rPr lang="de-DE" sz="19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   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19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7651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4364" y="384521"/>
            <a:ext cx="11315163" cy="61818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de-DE" sz="2000" b="1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buNone/>
            </a:pPr>
            <a:r>
              <a:rPr lang="de-DE" sz="5100" b="1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Ausgaben 2017 – gesamt 5.153,55 €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</a:t>
            </a:r>
            <a:r>
              <a:rPr lang="de-DE" sz="3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2.103,73 € Materialkosten Vereinszweck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600" dirty="0">
                <a:solidFill>
                  <a:schemeClr val="accent5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     Stoffe, Volumenvlies, Füllfasern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</a:t>
            </a:r>
            <a:r>
              <a:rPr lang="de-DE" sz="3400" dirty="0">
                <a:solidFill>
                  <a:schemeClr val="accent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  500,73 € sonstige Kosten Vereinszweck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200" dirty="0">
                <a:solidFill>
                  <a:schemeClr val="accent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      </a:t>
            </a:r>
            <a:r>
              <a:rPr lang="de-DE" sz="2600" dirty="0">
                <a:solidFill>
                  <a:schemeClr val="accent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Mitgliederversammlung, Verpackungsmittel, Waschmittel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</a:t>
            </a:r>
            <a:r>
              <a:rPr lang="de-DE" sz="3400" dirty="0">
                <a:solidFill>
                  <a:srgbClr val="C00000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1.221,25 € </a:t>
            </a:r>
            <a:r>
              <a:rPr lang="de-DE" sz="3400" dirty="0" err="1">
                <a:solidFill>
                  <a:srgbClr val="C00000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Orga</a:t>
            </a:r>
            <a:r>
              <a:rPr lang="de-DE" sz="3400" dirty="0">
                <a:solidFill>
                  <a:srgbClr val="C00000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/Büro/Verwaltung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000" dirty="0">
                <a:solidFill>
                  <a:srgbClr val="C00000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    </a:t>
            </a:r>
            <a:r>
              <a:rPr lang="de-DE" sz="2600" dirty="0">
                <a:solidFill>
                  <a:srgbClr val="C00000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Versicherung, Software, Kosten Website, </a:t>
            </a:r>
            <a:br>
              <a:rPr lang="de-DE" sz="2600" dirty="0">
                <a:solidFill>
                  <a:srgbClr val="C00000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de-DE" sz="2600" dirty="0">
                <a:solidFill>
                  <a:srgbClr val="C00000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     Fahrtkostenerstattung MR, Büromaterial, Filmschnitt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</a:t>
            </a:r>
            <a:r>
              <a:rPr lang="de-DE" sz="3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  315,60 € Portokosten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endParaRPr lang="de-DE" sz="34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3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  </a:t>
            </a:r>
            <a:r>
              <a:rPr lang="de-DE" sz="3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749,22 € Ausgabe gemeinsame Aktionen</a:t>
            </a: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endParaRPr lang="de-DE" sz="34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3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  </a:t>
            </a:r>
            <a:r>
              <a:rPr lang="de-DE" sz="3400" dirty="0">
                <a:solidFill>
                  <a:srgbClr val="8B071D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2</a:t>
            </a:r>
            <a:r>
              <a:rPr lang="de-DE" sz="3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63,02 € Abschreibung Laptop 2017</a:t>
            </a:r>
            <a:r>
              <a:rPr lang="de-DE" sz="4000" b="1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</a:t>
            </a:r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520221976"/>
              </p:ext>
            </p:extLst>
          </p:nvPr>
        </p:nvGraphicFramePr>
        <p:xfrm>
          <a:off x="7782141" y="2577438"/>
          <a:ext cx="4197826" cy="335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499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2872" y="356386"/>
            <a:ext cx="11315163" cy="61818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000" b="1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buNone/>
            </a:pPr>
            <a:r>
              <a:rPr lang="de-DE" sz="4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Überschuss ideeller Bereich		 236,19 €</a:t>
            </a:r>
          </a:p>
          <a:p>
            <a:pPr marL="0" indent="0">
              <a:buNone/>
            </a:pPr>
            <a:r>
              <a:rPr lang="de-DE" sz="4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Anlagevermögen					-415,43 €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</a:t>
            </a:r>
          </a:p>
          <a:p>
            <a:pPr marL="0" indent="0">
              <a:buNone/>
            </a:pPr>
            <a:endParaRPr lang="de-DE" sz="4000" b="1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buNone/>
            </a:pPr>
            <a:endParaRPr lang="de-DE" sz="4000" b="1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buNone/>
            </a:pP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Kontostand Bank				 1764,61 €</a:t>
            </a:r>
          </a:p>
          <a:p>
            <a:pPr marL="0" indent="0">
              <a:buNone/>
            </a:pP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Kontostand Kasse				  270,41 € </a:t>
            </a:r>
          </a:p>
          <a:p>
            <a:pPr marL="0" indent="0">
              <a:buNone/>
            </a:pPr>
            <a:endParaRPr lang="de-DE" sz="4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buNone/>
            </a:pP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</a:t>
            </a:r>
          </a:p>
          <a:p>
            <a:pPr marL="0" indent="0">
              <a:buNone/>
            </a:pPr>
            <a:endParaRPr lang="de-DE" sz="3000" b="1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3000" dirty="0"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buFont typeface="Webdings" panose="05030102010509060703" pitchFamily="18" charset="2"/>
              <a:buChar char="Y"/>
            </a:pPr>
            <a:endParaRPr lang="de-DE" dirty="0"/>
          </a:p>
        </p:txBody>
      </p:sp>
      <p:cxnSp>
        <p:nvCxnSpPr>
          <p:cNvPr id="4" name="Gerader Verbinder 3"/>
          <p:cNvCxnSpPr/>
          <p:nvPr/>
        </p:nvCxnSpPr>
        <p:spPr>
          <a:xfrm>
            <a:off x="452872" y="2804040"/>
            <a:ext cx="108678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828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740268533"/>
              </p:ext>
            </p:extLst>
          </p:nvPr>
        </p:nvGraphicFramePr>
        <p:xfrm>
          <a:off x="759655" y="379828"/>
          <a:ext cx="10958733" cy="6372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2750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Breitbild</PresentationFormat>
  <Paragraphs>179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Webdings</vt:lpstr>
      <vt:lpstr>Wingdings</vt:lpstr>
      <vt:lpstr>Office Theme</vt:lpstr>
      <vt:lpstr>Weserbergländer Herzen helfen e.V.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Weserbergländer Herzen helfen</dc:title>
  <dc:creator>Michaela Rathkolb</dc:creator>
  <cp:lastModifiedBy>Michaela Rathkolb</cp:lastModifiedBy>
  <cp:revision>105</cp:revision>
  <cp:lastPrinted>2017-02-06T15:05:44Z</cp:lastPrinted>
  <dcterms:created xsi:type="dcterms:W3CDTF">2015-02-09T12:15:26Z</dcterms:created>
  <dcterms:modified xsi:type="dcterms:W3CDTF">2018-02-08T17:38:27Z</dcterms:modified>
</cp:coreProperties>
</file>